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263" r:id="rId5"/>
    <p:sldId id="264" r:id="rId6"/>
    <p:sldId id="266" r:id="rId7"/>
    <p:sldId id="259" r:id="rId8"/>
    <p:sldId id="260" r:id="rId9"/>
    <p:sldId id="267" r:id="rId10"/>
    <p:sldId id="268" r:id="rId11"/>
    <p:sldId id="269" r:id="rId12"/>
    <p:sldId id="270" r:id="rId13"/>
    <p:sldId id="278" r:id="rId14"/>
    <p:sldId id="279" r:id="rId15"/>
    <p:sldId id="271" r:id="rId16"/>
    <p:sldId id="277" r:id="rId17"/>
    <p:sldId id="273" r:id="rId18"/>
    <p:sldId id="274" r:id="rId19"/>
    <p:sldId id="275" r:id="rId20"/>
    <p:sldId id="280" r:id="rId21"/>
    <p:sldId id="281" r:id="rId22"/>
    <p:sldId id="283" r:id="rId23"/>
    <p:sldId id="276" r:id="rId24"/>
    <p:sldId id="282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6CF2A-B386-4FAF-8429-AD3434D6B28A}" type="datetimeFigureOut">
              <a:rPr lang="tr-TR" smtClean="0"/>
              <a:t>24.04.2025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354C8-385D-4103-9DA9-D05FA5AA43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014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mc.ncbi.nlm.nih.gov/articles/PMC10302528/#table3-20503121231181267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1513" y="207963"/>
            <a:ext cx="5519737" cy="4140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r-TR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599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Faktör B, küçük </a:t>
            </a:r>
            <a:r>
              <a:rPr lang="tr-TR" dirty="0" err="1" smtClean="0"/>
              <a:t>molk</a:t>
            </a:r>
            <a:r>
              <a:rPr lang="tr-TR" baseline="0" dirty="0" smtClean="0"/>
              <a:t> oral</a:t>
            </a:r>
          </a:p>
          <a:p>
            <a:r>
              <a:rPr lang="tr-TR" baseline="0" dirty="0" err="1" smtClean="0"/>
              <a:t>Rezidü</a:t>
            </a:r>
            <a:r>
              <a:rPr lang="tr-TR" baseline="0" dirty="0" smtClean="0"/>
              <a:t> kronik </a:t>
            </a:r>
            <a:r>
              <a:rPr lang="tr-TR" baseline="0" dirty="0" err="1" smtClean="0"/>
              <a:t>hemolize</a:t>
            </a:r>
            <a:r>
              <a:rPr lang="tr-TR" baseline="0" dirty="0" smtClean="0"/>
              <a:t> etki ve </a:t>
            </a:r>
            <a:r>
              <a:rPr lang="tr-TR" baseline="0" dirty="0" err="1" smtClean="0"/>
              <a:t>ldh</a:t>
            </a:r>
            <a:r>
              <a:rPr lang="tr-TR" baseline="0" dirty="0" smtClean="0"/>
              <a:t>– iyileşme var. </a:t>
            </a:r>
          </a:p>
          <a:p>
            <a:endParaRPr lang="tr-TR" baseline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54C8-385D-4103-9DA9-D05FA5AA431A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2644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danicopan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eculizumab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resulted in an increase of mean hemoglobin of 2.4 g/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-value = 0.0001) at week 24. The transfusion rate was reduced from 50 units to 2 units. The mean FACIT-F score increased by 11 points (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-value = 0.0191). The most common adverse events included cough (25%), headache (25%), and URTI or flu-like illnesses (25%) (</a:t>
            </a: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Table 3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The main limitations of this study include its small sample size, short follow-up period, and changes in the dosing regimen over the trial period with different patients adhering to different dosing regimens.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54C8-385D-4103-9DA9-D05FA5AA431A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2481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9A0E-6178-42E4-A84A-C37B5592EA47}" type="datetimeFigureOut">
              <a:rPr lang="tr-TR" smtClean="0"/>
              <a:t>24.04.2025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6A9-383B-4275-BCED-8861239332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277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9A0E-6178-42E4-A84A-C37B5592EA47}" type="datetimeFigureOut">
              <a:rPr lang="tr-TR" smtClean="0"/>
              <a:t>24.04.2025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6A9-383B-4275-BCED-8861239332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687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9A0E-6178-42E4-A84A-C37B5592EA47}" type="datetimeFigureOut">
              <a:rPr lang="tr-TR" smtClean="0"/>
              <a:t>24.04.2025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6A9-383B-4275-BCED-8861239332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929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 Üçgen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Başlı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Gr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erbest 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erbest 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erbest 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Düz Bağlayıcı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Veri Yer Tutucus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0E9A0E-6178-42E4-A84A-C37B5592EA47}" type="datetimeFigureOut">
              <a:rPr lang="tr-TR" smtClean="0"/>
              <a:t>24.04.2025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A7E26A9-383B-4275-BCED-8861239332B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0E9A0E-6178-42E4-A84A-C37B5592EA47}" type="datetimeFigureOut">
              <a:rPr lang="tr-TR" smtClean="0"/>
              <a:t>24.04.2025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7E26A9-383B-4275-BCED-8861239332BD}" type="slidenum">
              <a:rPr lang="tr-TR" smtClean="0"/>
              <a:t>‹#›</a:t>
            </a:fld>
            <a:endParaRPr lang="tr-TR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0E9A0E-6178-42E4-A84A-C37B5592EA47}" type="datetimeFigureOut">
              <a:rPr lang="tr-TR" smtClean="0"/>
              <a:t>24.04.2025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7E26A9-383B-4275-BCED-8861239332BD}" type="slidenum">
              <a:rPr lang="tr-TR" smtClean="0"/>
              <a:t>‹#›</a:t>
            </a:fld>
            <a:endParaRPr lang="tr-TR"/>
          </a:p>
        </p:txBody>
      </p:sp>
      <p:sp>
        <p:nvSpPr>
          <p:cNvPr id="7" name="Köşeli Çift Ayraç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Köşeli Çift Ayraç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0E9A0E-6178-42E4-A84A-C37B5592EA47}" type="datetimeFigureOut">
              <a:rPr lang="tr-TR" smtClean="0"/>
              <a:t>24.04.2025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7E26A9-383B-4275-BCED-8861239332BD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0E9A0E-6178-42E4-A84A-C37B5592EA47}" type="datetimeFigureOut">
              <a:rPr lang="tr-TR" smtClean="0"/>
              <a:t>24.04.2025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7E26A9-383B-4275-BCED-8861239332BD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0E9A0E-6178-42E4-A84A-C37B5592EA47}" type="datetimeFigureOut">
              <a:rPr lang="tr-TR" smtClean="0"/>
              <a:t>24.04.2025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7E26A9-383B-4275-BCED-8861239332BD}" type="slidenum">
              <a:rPr lang="tr-TR" smtClean="0"/>
              <a:t>‹#›</a:t>
            </a:fld>
            <a:endParaRPr lang="tr-TR"/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0E9A0E-6178-42E4-A84A-C37B5592EA47}" type="datetimeFigureOut">
              <a:rPr lang="tr-TR" smtClean="0"/>
              <a:t>24.04.2025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7E26A9-383B-4275-BCED-8861239332B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E0E9A0E-6178-42E4-A84A-C37B5592EA47}" type="datetimeFigureOut">
              <a:rPr lang="tr-TR" smtClean="0"/>
              <a:t>24.04.2025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7E26A9-383B-4275-BCED-8861239332BD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9A0E-6178-42E4-A84A-C37B5592EA47}" type="datetimeFigureOut">
              <a:rPr lang="tr-TR" smtClean="0"/>
              <a:t>24.04.2025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6A9-383B-4275-BCED-8861239332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8976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0E9A0E-6178-42E4-A84A-C37B5592EA47}" type="datetimeFigureOut">
              <a:rPr lang="tr-TR" smtClean="0"/>
              <a:t>24.04.2025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A7E26A9-383B-4275-BCED-8861239332BD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Serbest 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erbest 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ik Üçgen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Düz Bağlayıcı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Köşeli Çift Ayraç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Köşeli Çift Ayraç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0E9A0E-6178-42E4-A84A-C37B5592EA47}" type="datetimeFigureOut">
              <a:rPr lang="tr-TR" smtClean="0"/>
              <a:t>24.04.2025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7E26A9-383B-4275-BCED-8861239332B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0E9A0E-6178-42E4-A84A-C37B5592EA47}" type="datetimeFigureOut">
              <a:rPr lang="tr-TR" smtClean="0"/>
              <a:t>24.04.2025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7E26A9-383B-4275-BCED-8861239332B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9A0E-6178-42E4-A84A-C37B5592EA47}" type="datetimeFigureOut">
              <a:rPr lang="tr-TR" smtClean="0"/>
              <a:t>24.04.2025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6A9-383B-4275-BCED-8861239332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59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9A0E-6178-42E4-A84A-C37B5592EA47}" type="datetimeFigureOut">
              <a:rPr lang="tr-TR" smtClean="0"/>
              <a:t>24.04.2025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6A9-383B-4275-BCED-8861239332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008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9A0E-6178-42E4-A84A-C37B5592EA47}" type="datetimeFigureOut">
              <a:rPr lang="tr-TR" smtClean="0"/>
              <a:t>24.04.2025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6A9-383B-4275-BCED-8861239332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036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9A0E-6178-42E4-A84A-C37B5592EA47}" type="datetimeFigureOut">
              <a:rPr lang="tr-TR" smtClean="0"/>
              <a:t>24.04.2025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6A9-383B-4275-BCED-8861239332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096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9A0E-6178-42E4-A84A-C37B5592EA47}" type="datetimeFigureOut">
              <a:rPr lang="tr-TR" smtClean="0"/>
              <a:t>24.04.2025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6A9-383B-4275-BCED-8861239332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9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9A0E-6178-42E4-A84A-C37B5592EA47}" type="datetimeFigureOut">
              <a:rPr lang="tr-TR" smtClean="0"/>
              <a:t>24.04.2025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6A9-383B-4275-BCED-8861239332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717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9A0E-6178-42E4-A84A-C37B5592EA47}" type="datetimeFigureOut">
              <a:rPr lang="tr-TR" smtClean="0"/>
              <a:t>24.04.2025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6A9-383B-4275-BCED-8861239332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141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E9A0E-6178-42E4-A84A-C37B5592EA47}" type="datetimeFigureOut">
              <a:rPr lang="tr-TR" smtClean="0"/>
              <a:t>24.04.2025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E26A9-383B-4275-BCED-8861239332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643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rbest 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erbest 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ik Üçgen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Başlık Yer Tutucu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Metin Yer Tutucus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E0E9A0E-6178-42E4-A84A-C37B5592EA47}" type="datetimeFigureOut">
              <a:rPr lang="tr-TR" smtClean="0"/>
              <a:t>24.04.2025</a:t>
            </a:fld>
            <a:endParaRPr lang="tr-TR"/>
          </a:p>
        </p:txBody>
      </p:sp>
      <p:sp>
        <p:nvSpPr>
          <p:cNvPr id="22" name="Altbilgi Yer Tutucusu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A7E26A9-383B-4275-BCED-8861239332BD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mc.ncbi.nlm.nih.gov/articles/PMC10710797/#cit0026" TargetMode="External"/><Relationship Id="rId2" Type="http://schemas.openxmlformats.org/officeDocument/2006/relationships/hyperlink" Target="https://pmc.ncbi.nlm.nih.gov/articles/PMC10710797/#cit003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82/blood.201900381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5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KILAVUZLAR EŞLİĞİNDE </a:t>
            </a:r>
            <a:br>
              <a:rPr lang="tr-TR" sz="5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tr-TR" sz="5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PNH </a:t>
            </a:r>
            <a:r>
              <a:rPr lang="tr-TR" sz="5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TEDAVİSİ</a:t>
            </a:r>
            <a:endParaRPr lang="tr-TR" sz="5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5800" y="3733800"/>
            <a:ext cx="7772400" cy="1199704"/>
          </a:xfrm>
        </p:spPr>
        <p:txBody>
          <a:bodyPr>
            <a:normAutofit/>
          </a:bodyPr>
          <a:lstStyle/>
          <a:p>
            <a:r>
              <a:rPr lang="tr-TR" sz="3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Uzm. Dr. Bahar Sevgili</a:t>
            </a:r>
          </a:p>
          <a:p>
            <a:r>
              <a:rPr lang="tr-TR" sz="3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İskenderun DH</a:t>
            </a:r>
            <a:endParaRPr lang="tr-TR" sz="3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800"/>
            <a:ext cx="3200400" cy="114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sim 4"/>
          <p:cNvPicPr/>
          <p:nvPr/>
        </p:nvPicPr>
        <p:blipFill>
          <a:blip r:embed="rId3"/>
          <a:stretch/>
        </p:blipFill>
        <p:spPr>
          <a:xfrm>
            <a:off x="457200" y="304800"/>
            <a:ext cx="1066800" cy="114797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600218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Eculizumab</a:t>
            </a:r>
            <a:r>
              <a:rPr lang="tr-TR" dirty="0" smtClean="0"/>
              <a:t> İle Klinik Seyir?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800850" cy="552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34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tr-TR" b="1" i="1" dirty="0" err="1" smtClean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erdana"/>
              </a:rPr>
              <a:t>Eculizumab</a:t>
            </a:r>
            <a:r>
              <a:rPr lang="tr-TR" b="1" i="1" dirty="0" smtClean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erdana"/>
              </a:rPr>
              <a:t> Tedavi Şeması</a:t>
            </a:r>
            <a:endParaRPr lang="tr-TR" dirty="0"/>
          </a:p>
        </p:txBody>
      </p:sp>
      <p:graphicFrame>
        <p:nvGraphicFramePr>
          <p:cNvPr id="5" name="Group 106">
            <a:extLst>
              <a:ext uri="{FF2B5EF4-FFF2-40B4-BE49-F238E27FC236}">
                <a16:creationId xmlns:a16="http://schemas.microsoft.com/office/drawing/2014/main" xmlns="" id="{CFB4453C-08A9-CFC3-516B-DC1DB85EE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940304"/>
              </p:ext>
            </p:extLst>
          </p:nvPr>
        </p:nvGraphicFramePr>
        <p:xfrm>
          <a:off x="321763" y="2632556"/>
          <a:ext cx="7210929" cy="2091844"/>
        </p:xfrm>
        <a:graphic>
          <a:graphicData uri="http://schemas.openxmlformats.org/drawingml/2006/table">
            <a:tbl>
              <a:tblPr/>
              <a:tblGrid>
                <a:gridCol w="1590742">
                  <a:extLst>
                    <a:ext uri="{9D8B030D-6E8A-4147-A177-3AD203B41FA5}">
                      <a16:colId xmlns:a16="http://schemas.microsoft.com/office/drawing/2014/main" xmlns="" val="3997499632"/>
                    </a:ext>
                  </a:extLst>
                </a:gridCol>
                <a:gridCol w="1287055">
                  <a:extLst>
                    <a:ext uri="{9D8B030D-6E8A-4147-A177-3AD203B41FA5}">
                      <a16:colId xmlns:a16="http://schemas.microsoft.com/office/drawing/2014/main" xmlns="" val="2105361146"/>
                    </a:ext>
                  </a:extLst>
                </a:gridCol>
                <a:gridCol w="481167">
                  <a:extLst>
                    <a:ext uri="{9D8B030D-6E8A-4147-A177-3AD203B41FA5}">
                      <a16:colId xmlns:a16="http://schemas.microsoft.com/office/drawing/2014/main" xmlns="" val="3690312644"/>
                    </a:ext>
                  </a:extLst>
                </a:gridCol>
                <a:gridCol w="482481">
                  <a:extLst>
                    <a:ext uri="{9D8B030D-6E8A-4147-A177-3AD203B41FA5}">
                      <a16:colId xmlns:a16="http://schemas.microsoft.com/office/drawing/2014/main" xmlns="" val="502372795"/>
                    </a:ext>
                  </a:extLst>
                </a:gridCol>
                <a:gridCol w="481167">
                  <a:extLst>
                    <a:ext uri="{9D8B030D-6E8A-4147-A177-3AD203B41FA5}">
                      <a16:colId xmlns:a16="http://schemas.microsoft.com/office/drawing/2014/main" xmlns="" val="3023439326"/>
                    </a:ext>
                  </a:extLst>
                </a:gridCol>
                <a:gridCol w="481167">
                  <a:extLst>
                    <a:ext uri="{9D8B030D-6E8A-4147-A177-3AD203B41FA5}">
                      <a16:colId xmlns:a16="http://schemas.microsoft.com/office/drawing/2014/main" xmlns="" val="2656959327"/>
                    </a:ext>
                  </a:extLst>
                </a:gridCol>
                <a:gridCol w="481167">
                  <a:extLst>
                    <a:ext uri="{9D8B030D-6E8A-4147-A177-3AD203B41FA5}">
                      <a16:colId xmlns:a16="http://schemas.microsoft.com/office/drawing/2014/main" xmlns="" val="1197263611"/>
                    </a:ext>
                  </a:extLst>
                </a:gridCol>
                <a:gridCol w="481167">
                  <a:extLst>
                    <a:ext uri="{9D8B030D-6E8A-4147-A177-3AD203B41FA5}">
                      <a16:colId xmlns:a16="http://schemas.microsoft.com/office/drawing/2014/main" xmlns="" val="3634136794"/>
                    </a:ext>
                  </a:extLst>
                </a:gridCol>
                <a:gridCol w="482482">
                  <a:extLst>
                    <a:ext uri="{9D8B030D-6E8A-4147-A177-3AD203B41FA5}">
                      <a16:colId xmlns:a16="http://schemas.microsoft.com/office/drawing/2014/main" xmlns="" val="1608099669"/>
                    </a:ext>
                  </a:extLst>
                </a:gridCol>
                <a:gridCol w="481167">
                  <a:extLst>
                    <a:ext uri="{9D8B030D-6E8A-4147-A177-3AD203B41FA5}">
                      <a16:colId xmlns:a16="http://schemas.microsoft.com/office/drawing/2014/main" xmlns="" val="1417191816"/>
                    </a:ext>
                  </a:extLst>
                </a:gridCol>
                <a:gridCol w="481167">
                  <a:extLst>
                    <a:ext uri="{9D8B030D-6E8A-4147-A177-3AD203B41FA5}">
                      <a16:colId xmlns:a16="http://schemas.microsoft.com/office/drawing/2014/main" xmlns="" val="81680567"/>
                    </a:ext>
                  </a:extLst>
                </a:gridCol>
              </a:tblGrid>
              <a:tr h="325515">
                <a:tc gridSpan="11"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5F9E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4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Eculizumab</a:t>
                      </a: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tr-TR" altLang="tr-T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Pozoloji</a:t>
                      </a:r>
                      <a:r>
                        <a:rPr kumimoji="0" lang="tr-TR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Planı</a:t>
                      </a:r>
                    </a:p>
                  </a:txBody>
                  <a:tcPr marL="45726" marR="45726" marT="45659" marB="456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D7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7833650"/>
                  </a:ext>
                </a:extLst>
              </a:tr>
              <a:tr h="32551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5F9E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4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Tedavi öncesi</a:t>
                      </a:r>
                    </a:p>
                  </a:txBody>
                  <a:tcPr marL="45726" marR="45726" marT="45659" marB="456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4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5F9E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4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Başlangıç Fazı</a:t>
                      </a:r>
                    </a:p>
                  </a:txBody>
                  <a:tcPr marL="45726" marR="45726" marT="45659" marB="456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C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5F9E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4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İdame Fazı</a:t>
                      </a:r>
                    </a:p>
                  </a:txBody>
                  <a:tcPr marL="45726" marR="45726" marT="45659" marB="456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6D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3954148"/>
                  </a:ext>
                </a:extLst>
              </a:tr>
              <a:tr h="52829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5F9E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4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tr-TR" altLang="tr-TR" sz="1400" b="0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Neisseria</a:t>
                      </a:r>
                      <a:endParaRPr kumimoji="0" lang="tr-TR" altLang="tr-TR" sz="1400" b="0" i="1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tr-TR" altLang="tr-TR" sz="1400" b="0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meningitidis</a:t>
                      </a:r>
                      <a:r>
                        <a:rPr kumimoji="0" lang="tr-TR" alt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 aşışı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başlangıçtan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≥2 hafta önce</a:t>
                      </a:r>
                    </a:p>
                  </a:txBody>
                  <a:tcPr marL="45726" marR="45726" marT="45659" marB="456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6D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5F9E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4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Hafta →</a:t>
                      </a:r>
                      <a:endParaRPr kumimoji="0" lang="tr-TR" alt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6" marR="45726" marT="45659" marB="456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5F9E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4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6" marR="45726" marT="45659" marB="456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5F9E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4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5726" marR="45726" marT="45659" marB="456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5F9E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4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5726" marR="45726" marT="45659" marB="456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5F9E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4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5726" marR="45726" marT="45659" marB="456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5F9E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4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5726" marR="45726" marT="45659" marB="456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A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5F9E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4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5726" marR="45726" marT="45659" marB="456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A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5F9E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4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5726" marR="45726" marT="45659" marB="456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A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5F9E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4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5726" marR="45726" marT="45659" marB="456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A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5F9E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4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5726" marR="45726" marT="45659" marB="456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4604186"/>
                  </a:ext>
                </a:extLst>
              </a:tr>
              <a:tr h="912517">
                <a:tc v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5F9E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4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tr-TR" altLang="tr-T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6" marR="45726" marT="45659" marB="456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6D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5F9E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4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Soliris</a:t>
                      </a:r>
                      <a:r>
                        <a:rPr kumimoji="0" lang="tr-TR" alt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® dozu, mg</a:t>
                      </a:r>
                    </a:p>
                  </a:txBody>
                  <a:tcPr marL="45726" marR="45726" marT="45659" marB="456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5F9E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4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marL="45726" marR="45726" marT="45659" marB="456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5F9E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4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marL="45726" marR="45726" marT="45659" marB="456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5F9E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4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marL="45726" marR="45726" marT="45659" marB="456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5F9E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4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marL="45726" marR="45726" marT="45659" marB="456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5F9E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4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900</a:t>
                      </a:r>
                    </a:p>
                  </a:txBody>
                  <a:tcPr marL="45726" marR="45726" marT="45659" marB="456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A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5F9E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4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45726" marR="45726" marT="45659" marB="456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A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5F9E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4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900</a:t>
                      </a:r>
                    </a:p>
                  </a:txBody>
                  <a:tcPr marL="45726" marR="45726" marT="45659" marB="456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A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5F9E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4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45726" marR="45726" marT="45659" marB="456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A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5F9E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4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 kern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900</a:t>
                      </a:r>
                    </a:p>
                  </a:txBody>
                  <a:tcPr marL="45726" marR="45726" marT="45659" marB="4565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6560927"/>
                  </a:ext>
                </a:extLst>
              </a:tr>
            </a:tbl>
          </a:graphicData>
        </a:graphic>
      </p:graphicFrame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144570A6-055F-A540-F535-501384C1523C}"/>
              </a:ext>
            </a:extLst>
          </p:cNvPr>
          <p:cNvSpPr/>
          <p:nvPr/>
        </p:nvSpPr>
        <p:spPr>
          <a:xfrm>
            <a:off x="228600" y="5912822"/>
            <a:ext cx="8664575" cy="307777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fontAlgn="base">
              <a:spcBef>
                <a:spcPct val="20000"/>
              </a:spcBef>
              <a:spcAft>
                <a:spcPct val="0"/>
              </a:spcAft>
              <a:buSzPct val="100000"/>
              <a:defRPr/>
            </a:pPr>
            <a:r>
              <a:rPr lang="tr-TR" altLang="tr-TR" sz="1400" b="1" i="1" dirty="0" smtClean="0">
                <a:solidFill>
                  <a:srgbClr val="00206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1</a:t>
            </a:r>
            <a:r>
              <a:rPr lang="tr-TR" altLang="tr-TR" sz="1400" b="1" i="1" dirty="0">
                <a:solidFill>
                  <a:srgbClr val="00206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. </a:t>
            </a:r>
            <a:r>
              <a:rPr lang="tr-TR" altLang="tr-TR" sz="1400" i="1" dirty="0">
                <a:solidFill>
                  <a:srgbClr val="00206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Soliris® Kısa Ürün Bilgisi </a:t>
            </a:r>
          </a:p>
        </p:txBody>
      </p:sp>
      <p:sp>
        <p:nvSpPr>
          <p:cNvPr id="8" name="Isosceles Triangle 8">
            <a:extLst>
              <a:ext uri="{FF2B5EF4-FFF2-40B4-BE49-F238E27FC236}">
                <a16:creationId xmlns:a16="http://schemas.microsoft.com/office/drawing/2014/main" xmlns="" id="{F76E3D41-4CE5-BB7F-4335-DC3686D98190}"/>
              </a:ext>
            </a:extLst>
          </p:cNvPr>
          <p:cNvSpPr/>
          <p:nvPr/>
        </p:nvSpPr>
        <p:spPr bwMode="auto">
          <a:xfrm rot="5400000">
            <a:off x="7690643" y="3118644"/>
            <a:ext cx="1295400" cy="1611312"/>
          </a:xfrm>
          <a:prstGeom prst="triangle">
            <a:avLst>
              <a:gd name="adj" fmla="val 50962"/>
            </a:avLst>
          </a:prstGeom>
          <a:solidFill>
            <a:srgbClr val="442F89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vert270" tIns="0" bIns="9144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haftada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0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Eculizumab</a:t>
            </a:r>
            <a:r>
              <a:rPr lang="tr-TR" dirty="0" smtClean="0"/>
              <a:t> ve Bazı Sorunlar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Ekstravasküler</a:t>
            </a:r>
            <a:r>
              <a:rPr lang="tr-TR" dirty="0" smtClean="0"/>
              <a:t> </a:t>
            </a:r>
            <a:r>
              <a:rPr lang="tr-TR" dirty="0" err="1" smtClean="0"/>
              <a:t>hemoliz</a:t>
            </a:r>
            <a:r>
              <a:rPr lang="tr-TR" dirty="0" smtClean="0">
                <a:sym typeface="Wingdings" pitchFamily="2" charset="2"/>
              </a:rPr>
              <a:t> klinik çalışma</a:t>
            </a:r>
            <a:endParaRPr lang="tr-TR" dirty="0" smtClean="0"/>
          </a:p>
          <a:p>
            <a:r>
              <a:rPr lang="tr-TR" dirty="0" err="1" smtClean="0"/>
              <a:t>Breakthrough</a:t>
            </a:r>
            <a:r>
              <a:rPr lang="tr-TR" dirty="0" smtClean="0"/>
              <a:t> </a:t>
            </a:r>
            <a:r>
              <a:rPr lang="tr-TR" dirty="0" err="1" smtClean="0"/>
              <a:t>hemoliz</a:t>
            </a:r>
            <a:r>
              <a:rPr lang="tr-TR" dirty="0" smtClean="0">
                <a:sym typeface="Wingdings" pitchFamily="2" charset="2"/>
              </a:rPr>
              <a:t> 12 günlük </a:t>
            </a:r>
            <a:r>
              <a:rPr lang="tr-TR" dirty="0" err="1" smtClean="0">
                <a:sym typeface="Wingdings" pitchFamily="2" charset="2"/>
              </a:rPr>
              <a:t>intervaller</a:t>
            </a:r>
            <a:endParaRPr lang="tr-TR" dirty="0" smtClean="0">
              <a:sym typeface="Wingdings" pitchFamily="2" charset="2"/>
            </a:endParaRPr>
          </a:p>
          <a:p>
            <a:r>
              <a:rPr lang="tr-TR" dirty="0" smtClean="0">
                <a:sym typeface="Wingdings" pitchFamily="2" charset="2"/>
              </a:rPr>
              <a:t>C5 </a:t>
            </a:r>
            <a:r>
              <a:rPr lang="tr-TR" dirty="0" err="1" smtClean="0">
                <a:sym typeface="Wingdings" pitchFamily="2" charset="2"/>
              </a:rPr>
              <a:t>polimorfizmi</a:t>
            </a:r>
            <a:r>
              <a:rPr lang="tr-TR" dirty="0" smtClean="0">
                <a:sym typeface="Wingdings" pitchFamily="2" charset="2"/>
              </a:rPr>
              <a:t> (</a:t>
            </a:r>
            <a:r>
              <a:rPr lang="tr-TR" dirty="0" smtClean="0"/>
              <a:t>p.Arg885His)</a:t>
            </a:r>
            <a:r>
              <a:rPr lang="tr-TR" u="sng" baseline="30000" dirty="0">
                <a:hlinkClick r:id="rId2"/>
              </a:rPr>
              <a:t> 30</a:t>
            </a:r>
            <a:r>
              <a:rPr lang="tr-TR" dirty="0" smtClean="0"/>
              <a:t>: farklı mekanizma ile </a:t>
            </a:r>
            <a:r>
              <a:rPr lang="tr-TR" dirty="0" err="1" smtClean="0"/>
              <a:t>kompl</a:t>
            </a:r>
            <a:r>
              <a:rPr lang="tr-TR" dirty="0" smtClean="0"/>
              <a:t>. </a:t>
            </a:r>
            <a:r>
              <a:rPr lang="tr-TR" dirty="0" err="1" smtClean="0"/>
              <a:t>inhibisyonu</a:t>
            </a:r>
            <a:endParaRPr lang="tr-TR" dirty="0" smtClean="0"/>
          </a:p>
          <a:p>
            <a:r>
              <a:rPr lang="tr-TR" dirty="0" smtClean="0"/>
              <a:t>Yetersiz CH50</a:t>
            </a:r>
            <a:r>
              <a:rPr lang="tr-TR" dirty="0" smtClean="0">
                <a:sym typeface="Wingdings" pitchFamily="2" charset="2"/>
              </a:rPr>
              <a:t> 1200 mg</a:t>
            </a:r>
            <a:r>
              <a:rPr lang="en-US" u="sng" baseline="30000" dirty="0" smtClean="0">
                <a:hlinkClick r:id="rId3"/>
              </a:rPr>
              <a:t>26</a:t>
            </a:r>
            <a:endParaRPr lang="tr-TR" u="sng" baseline="30000" dirty="0" smtClean="0"/>
          </a:p>
          <a:p>
            <a:r>
              <a:rPr lang="tr-TR" dirty="0"/>
              <a:t>Gebelik?</a:t>
            </a:r>
            <a:r>
              <a:rPr lang="tr-TR" dirty="0">
                <a:sym typeface="Wingdings" pitchFamily="2" charset="2"/>
              </a:rPr>
              <a:t> </a:t>
            </a:r>
            <a:r>
              <a:rPr lang="tr-TR" dirty="0" err="1">
                <a:sym typeface="Wingdings" pitchFamily="2" charset="2"/>
              </a:rPr>
              <a:t>eculizumab</a:t>
            </a:r>
            <a:r>
              <a:rPr lang="tr-TR" dirty="0">
                <a:sym typeface="Wingdings" pitchFamily="2" charset="2"/>
              </a:rPr>
              <a:t> güvenli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465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Klinik Çalışmalar, Özet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553708"/>
              </p:ext>
            </p:extLst>
          </p:nvPr>
        </p:nvGraphicFramePr>
        <p:xfrm>
          <a:off x="152401" y="1066800"/>
          <a:ext cx="8839199" cy="5419742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761999"/>
                <a:gridCol w="1066800"/>
                <a:gridCol w="762000"/>
                <a:gridCol w="1524000"/>
                <a:gridCol w="4724400"/>
              </a:tblGrid>
              <a:tr h="76849">
                <a:tc>
                  <a:txBody>
                    <a:bodyPr/>
                    <a:lstStyle/>
                    <a:p>
                      <a:pPr fontAlgn="t"/>
                      <a:r>
                        <a:rPr lang="tr-TR" sz="1300" b="1" dirty="0" err="1">
                          <a:effectLst/>
                        </a:rPr>
                        <a:t>Treatment</a:t>
                      </a:r>
                      <a:r>
                        <a:rPr lang="tr-TR" sz="1300" b="1" dirty="0">
                          <a:effectLst/>
                        </a:rPr>
                        <a:t> </a:t>
                      </a:r>
                      <a:r>
                        <a:rPr lang="tr-TR" sz="1300" b="1" dirty="0" err="1">
                          <a:effectLst/>
                        </a:rPr>
                        <a:t>Strategy</a:t>
                      </a:r>
                      <a:endParaRPr lang="tr-TR" sz="1300" b="1" dirty="0">
                        <a:effectLst/>
                      </a:endParaRP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b="1">
                          <a:effectLst/>
                        </a:rPr>
                        <a:t>Name</a:t>
                      </a: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b="1">
                          <a:effectLst/>
                        </a:rPr>
                        <a:t>Molecular Target</a:t>
                      </a: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b="1">
                          <a:effectLst/>
                        </a:rPr>
                        <a:t>Compound Type</a:t>
                      </a: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b="1" dirty="0" err="1">
                          <a:effectLst/>
                        </a:rPr>
                        <a:t>Indication</a:t>
                      </a:r>
                      <a:r>
                        <a:rPr lang="tr-TR" sz="1300" b="1" dirty="0">
                          <a:effectLst/>
                        </a:rPr>
                        <a:t>(s)</a:t>
                      </a:r>
                      <a:r>
                        <a:rPr lang="tr-TR" sz="1300" b="1" baseline="30000" dirty="0">
                          <a:effectLst/>
                        </a:rPr>
                        <a:t>b</a:t>
                      </a:r>
                      <a:endParaRPr lang="tr-TR" sz="1300" b="1" dirty="0">
                        <a:effectLst/>
                      </a:endParaRPr>
                    </a:p>
                  </a:txBody>
                  <a:tcPr marL="3623" marR="3623" marT="3623" marB="3623"/>
                </a:tc>
              </a:tr>
              <a:tr h="416832">
                <a:tc rowSpan="4">
                  <a:txBody>
                    <a:bodyPr/>
                    <a:lstStyle/>
                    <a:p>
                      <a:pPr fontAlgn="t"/>
                      <a:r>
                        <a:rPr lang="tr-TR" sz="1300" b="1" dirty="0" err="1">
                          <a:effectLst/>
                        </a:rPr>
                        <a:t>Proximal</a:t>
                      </a:r>
                      <a:r>
                        <a:rPr lang="tr-TR" sz="1300" b="1" dirty="0">
                          <a:effectLst/>
                        </a:rPr>
                        <a:t> </a:t>
                      </a:r>
                      <a:r>
                        <a:rPr lang="tr-TR" sz="1300" b="1" dirty="0" err="1">
                          <a:effectLst/>
                        </a:rPr>
                        <a:t>Inhibition</a:t>
                      </a:r>
                      <a:endParaRPr lang="tr-TR" sz="1300" b="1" dirty="0">
                        <a:effectLst/>
                      </a:endParaRP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b="1" dirty="0" err="1">
                          <a:effectLst/>
                        </a:rPr>
                        <a:t>Pegcetacoplan</a:t>
                      </a:r>
                      <a:endParaRPr lang="tr-TR" sz="1300" b="1" dirty="0">
                        <a:effectLst/>
                      </a:endParaRP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C3</a:t>
                      </a: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Pegylated cyclic peptide</a:t>
                      </a: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 err="1">
                          <a:effectLst/>
                        </a:rPr>
                        <a:t>Hb</a:t>
                      </a:r>
                      <a:r>
                        <a:rPr lang="en-US" sz="1300" dirty="0">
                          <a:effectLst/>
                        </a:rPr>
                        <a:t> &lt;105 g/L despite 3–6 months of C5i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Complement inhibitor-naïve (US only)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BTH (based on a small study to date and not a formal trial)</a:t>
                      </a:r>
                    </a:p>
                  </a:txBody>
                  <a:tcPr marL="3623" marR="3623" marT="3623" marB="3623"/>
                </a:tc>
              </a:tr>
              <a:tr h="24684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b="1" dirty="0" err="1">
                          <a:effectLst/>
                        </a:rPr>
                        <a:t>Iptacopan</a:t>
                      </a:r>
                      <a:endParaRPr lang="tr-TR" sz="1300" b="1" dirty="0">
                        <a:effectLst/>
                      </a:endParaRP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dirty="0" err="1">
                          <a:effectLst/>
                        </a:rPr>
                        <a:t>Factor</a:t>
                      </a:r>
                      <a:r>
                        <a:rPr lang="tr-TR" sz="1300" dirty="0">
                          <a:effectLst/>
                        </a:rPr>
                        <a:t> B</a:t>
                      </a: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Small molecule</a:t>
                      </a: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>
                          <a:effectLst/>
                        </a:rPr>
                        <a:t>Hb &lt;100 g/L despite stable C5i for ≥6 months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Complement inhibitor-naïve</a:t>
                      </a:r>
                    </a:p>
                  </a:txBody>
                  <a:tcPr marL="3623" marR="3623" marT="3623" marB="3623"/>
                </a:tc>
              </a:tr>
              <a:tr h="24684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b="1" dirty="0" err="1">
                          <a:effectLst/>
                        </a:rPr>
                        <a:t>Vemircopan</a:t>
                      </a:r>
                      <a:endParaRPr lang="tr-TR" sz="1300" b="1" dirty="0">
                        <a:effectLst/>
                      </a:endParaRP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dirty="0" err="1">
                          <a:effectLst/>
                        </a:rPr>
                        <a:t>Factor</a:t>
                      </a:r>
                      <a:r>
                        <a:rPr lang="tr-TR" sz="1300" dirty="0">
                          <a:effectLst/>
                        </a:rPr>
                        <a:t> D</a:t>
                      </a: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Small molecule</a:t>
                      </a: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>
                          <a:effectLst/>
                        </a:rPr>
                        <a:t>Hb &lt;105 g/L despite stable C5i for ≥6 months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Complement inhibitor-naïve</a:t>
                      </a:r>
                    </a:p>
                  </a:txBody>
                  <a:tcPr marL="3623" marR="3623" marT="3623" marB="3623"/>
                </a:tc>
              </a:tr>
              <a:tr h="17884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b="1" dirty="0">
                          <a:effectLst/>
                        </a:rPr>
                        <a:t>BXC9930</a:t>
                      </a: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dirty="0" err="1">
                          <a:effectLst/>
                        </a:rPr>
                        <a:t>Factor</a:t>
                      </a:r>
                      <a:r>
                        <a:rPr lang="tr-TR" sz="1300" dirty="0">
                          <a:effectLst/>
                        </a:rPr>
                        <a:t> D</a:t>
                      </a: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dirty="0">
                          <a:effectLst/>
                        </a:rPr>
                        <a:t>Small </a:t>
                      </a:r>
                      <a:r>
                        <a:rPr lang="tr-TR" sz="1300" dirty="0" err="1">
                          <a:effectLst/>
                        </a:rPr>
                        <a:t>molecule</a:t>
                      </a:r>
                      <a:endParaRPr lang="tr-TR" sz="1300" dirty="0">
                        <a:effectLst/>
                      </a:endParaRP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>
                          <a:effectLst/>
                        </a:rPr>
                        <a:t>Complement inhibitor-naïve or switch from C5i</a:t>
                      </a:r>
                    </a:p>
                  </a:txBody>
                  <a:tcPr marL="3623" marR="3623" marT="3623" marB="3623"/>
                </a:tc>
              </a:tr>
              <a:tr h="688818">
                <a:tc rowSpan="2">
                  <a:txBody>
                    <a:bodyPr/>
                    <a:lstStyle/>
                    <a:p>
                      <a:pPr fontAlgn="t"/>
                      <a:r>
                        <a:rPr lang="tr-TR" sz="1300" b="1" dirty="0">
                          <a:effectLst/>
                        </a:rPr>
                        <a:t>Terminal </a:t>
                      </a:r>
                      <a:r>
                        <a:rPr lang="tr-TR" sz="1300" b="1" dirty="0" err="1">
                          <a:effectLst/>
                        </a:rPr>
                        <a:t>Inhibition</a:t>
                      </a:r>
                      <a:endParaRPr lang="tr-TR" sz="1300" b="1" dirty="0">
                        <a:effectLst/>
                      </a:endParaRP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b="1" dirty="0" err="1">
                          <a:effectLst/>
                        </a:rPr>
                        <a:t>Eculizumab</a:t>
                      </a:r>
                      <a:endParaRPr lang="tr-TR" sz="1300" b="1" dirty="0">
                        <a:effectLst/>
                      </a:endParaRP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C5</a:t>
                      </a: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dirty="0" err="1">
                          <a:effectLst/>
                        </a:rPr>
                        <a:t>Monoclonal</a:t>
                      </a:r>
                      <a:r>
                        <a:rPr lang="tr-TR" sz="1300" dirty="0">
                          <a:effectLst/>
                        </a:rPr>
                        <a:t> </a:t>
                      </a:r>
                      <a:r>
                        <a:rPr lang="tr-TR" sz="1300" dirty="0" err="1">
                          <a:effectLst/>
                        </a:rPr>
                        <a:t>antibody</a:t>
                      </a:r>
                      <a:endParaRPr lang="tr-TR" sz="1300" dirty="0">
                        <a:effectLst/>
                      </a:endParaRP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 smtClean="0">
                          <a:effectLst/>
                        </a:rPr>
                        <a:t>treatment-naïve </a:t>
                      </a:r>
                      <a:r>
                        <a:rPr lang="en-US" sz="1300" dirty="0">
                          <a:effectLst/>
                        </a:rPr>
                        <a:t>PNH patients with elevated LD &gt;1.5x ULN and at least one disease manifestation </a:t>
                      </a:r>
                      <a:endParaRPr lang="tr-TR" sz="1300" dirty="0" smtClean="0">
                        <a:effectLst/>
                      </a:endParaRPr>
                    </a:p>
                    <a:p>
                      <a:pPr fontAlgn="t"/>
                      <a:r>
                        <a:rPr lang="en-US" sz="1300" dirty="0" smtClean="0">
                          <a:effectLst/>
                        </a:rPr>
                        <a:t>New </a:t>
                      </a:r>
                      <a:r>
                        <a:rPr lang="en-US" sz="1300" dirty="0">
                          <a:effectLst/>
                        </a:rPr>
                        <a:t>thrombosis related to PNH, regardless of degree of hemolysis</a:t>
                      </a:r>
                    </a:p>
                  </a:txBody>
                  <a:tcPr marL="3623" marR="3623" marT="3623" marB="3623"/>
                </a:tc>
              </a:tr>
              <a:tr h="38501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b="1" dirty="0" err="1">
                          <a:effectLst/>
                        </a:rPr>
                        <a:t>Ravulizumab</a:t>
                      </a:r>
                      <a:endParaRPr lang="tr-TR" sz="1300" b="1" dirty="0">
                        <a:effectLst/>
                      </a:endParaRP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C5</a:t>
                      </a: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dirty="0" err="1">
                          <a:effectLst/>
                        </a:rPr>
                        <a:t>Monoclonal</a:t>
                      </a:r>
                      <a:r>
                        <a:rPr lang="tr-TR" sz="1300" dirty="0">
                          <a:effectLst/>
                        </a:rPr>
                        <a:t> </a:t>
                      </a:r>
                      <a:r>
                        <a:rPr lang="tr-TR" sz="1300" dirty="0" err="1">
                          <a:effectLst/>
                        </a:rPr>
                        <a:t>antibody</a:t>
                      </a:r>
                      <a:endParaRPr lang="tr-TR" sz="1300" dirty="0">
                        <a:effectLst/>
                      </a:endParaRP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>
                          <a:effectLst/>
                        </a:rPr>
                        <a:t>Same as for </a:t>
                      </a:r>
                      <a:r>
                        <a:rPr lang="en-US" sz="1300" dirty="0" err="1">
                          <a:effectLst/>
                        </a:rPr>
                        <a:t>eculizumab</a:t>
                      </a:r>
                      <a:r>
                        <a:rPr lang="en-US" sz="1300" dirty="0">
                          <a:effectLst/>
                        </a:rPr>
                        <a:t/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 smtClean="0">
                          <a:effectLst/>
                        </a:rPr>
                        <a:t>Use </a:t>
                      </a:r>
                      <a:r>
                        <a:rPr lang="en-US" sz="1300" dirty="0">
                          <a:effectLst/>
                        </a:rPr>
                        <a:t>in pregnancy remains a case-by-case decision where available</a:t>
                      </a:r>
                    </a:p>
                  </a:txBody>
                  <a:tcPr marL="3623" marR="3623" marT="3623" marB="3623"/>
                </a:tc>
              </a:tr>
              <a:tr h="381000">
                <a:tc rowSpan="6">
                  <a:txBody>
                    <a:bodyPr/>
                    <a:lstStyle/>
                    <a:p>
                      <a:pPr fontAlgn="t"/>
                      <a:endParaRPr lang="tr-TR" sz="1300" b="1" dirty="0">
                        <a:effectLst/>
                      </a:endParaRP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b="1" dirty="0" err="1">
                          <a:effectLst/>
                        </a:rPr>
                        <a:t>Crovalimab</a:t>
                      </a:r>
                      <a:endParaRPr lang="tr-TR" sz="1300" b="1" dirty="0">
                        <a:effectLst/>
                      </a:endParaRP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C5</a:t>
                      </a: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Monoclonal antibody</a:t>
                      </a: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>
                          <a:effectLst/>
                        </a:rPr>
                        <a:t>Complement inhibitor-naïve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Treated with </a:t>
                      </a:r>
                      <a:r>
                        <a:rPr lang="en-US" sz="1300" dirty="0" err="1">
                          <a:effectLst/>
                        </a:rPr>
                        <a:t>eculizumab</a:t>
                      </a:r>
                      <a:r>
                        <a:rPr lang="en-US" sz="1300" dirty="0">
                          <a:effectLst/>
                        </a:rPr>
                        <a:t> or </a:t>
                      </a:r>
                      <a:r>
                        <a:rPr lang="en-US" sz="1300" dirty="0" err="1">
                          <a:effectLst/>
                        </a:rPr>
                        <a:t>ravulizumab</a:t>
                      </a:r>
                      <a:r>
                        <a:rPr lang="en-US" sz="1300" dirty="0">
                          <a:effectLst/>
                        </a:rPr>
                        <a:t> for ≥3 months, with LD ≤2x ULN</a:t>
                      </a:r>
                    </a:p>
                  </a:txBody>
                  <a:tcPr marL="3623" marR="3623" marT="3623" marB="3623"/>
                </a:tc>
              </a:tr>
              <a:tr h="28083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b="1" dirty="0" err="1">
                          <a:effectLst/>
                        </a:rPr>
                        <a:t>Tesidolumab</a:t>
                      </a:r>
                      <a:endParaRPr lang="tr-TR" sz="1300" b="1" dirty="0">
                        <a:effectLst/>
                      </a:endParaRP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dirty="0">
                          <a:effectLst/>
                        </a:rPr>
                        <a:t>C5</a:t>
                      </a: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Monoclonal antibody</a:t>
                      </a: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>
                          <a:effectLst/>
                        </a:rPr>
                        <a:t>Complement-inhibitor naïve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(including patients with C5 polymorphism)</a:t>
                      </a:r>
                    </a:p>
                  </a:txBody>
                  <a:tcPr marL="3623" marR="3623" marT="3623" marB="3623"/>
                </a:tc>
              </a:tr>
              <a:tr h="68881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b="1">
                          <a:effectLst/>
                        </a:rPr>
                        <a:t>Pozelimab + cemdisiran</a:t>
                      </a: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dirty="0">
                          <a:effectLst/>
                        </a:rPr>
                        <a:t>C5</a:t>
                      </a: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Monoclonal antibody (pozelimab) + siRNA (cemdisiran)</a:t>
                      </a: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>
                          <a:effectLst/>
                        </a:rPr>
                        <a:t>Complement-inhibitor naïve (including patients with C5 polymorphism)</a:t>
                      </a:r>
                    </a:p>
                  </a:txBody>
                  <a:tcPr marL="3623" marR="3623" marT="3623" marB="3623"/>
                </a:tc>
              </a:tr>
              <a:tr h="7684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b="1" dirty="0">
                          <a:effectLst/>
                        </a:rPr>
                        <a:t>ABP959</a:t>
                      </a:r>
                      <a:r>
                        <a:rPr lang="tr-TR" sz="1300" b="1" baseline="30000" dirty="0">
                          <a:effectLst/>
                        </a:rPr>
                        <a:t>c</a:t>
                      </a:r>
                      <a:endParaRPr lang="tr-TR" sz="1300" b="1" dirty="0">
                        <a:effectLst/>
                      </a:endParaRP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dirty="0">
                          <a:effectLst/>
                        </a:rPr>
                        <a:t>C5</a:t>
                      </a: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Monoclonal antibody</a:t>
                      </a: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dirty="0" err="1">
                          <a:effectLst/>
                        </a:rPr>
                        <a:t>Same</a:t>
                      </a:r>
                      <a:r>
                        <a:rPr lang="tr-TR" sz="1300" dirty="0">
                          <a:effectLst/>
                        </a:rPr>
                        <a:t> as </a:t>
                      </a:r>
                      <a:r>
                        <a:rPr lang="tr-TR" sz="1300" dirty="0" err="1">
                          <a:effectLst/>
                        </a:rPr>
                        <a:t>for</a:t>
                      </a:r>
                      <a:r>
                        <a:rPr lang="tr-TR" sz="1300" dirty="0">
                          <a:effectLst/>
                        </a:rPr>
                        <a:t> </a:t>
                      </a:r>
                      <a:r>
                        <a:rPr lang="tr-TR" sz="1300" dirty="0" err="1">
                          <a:effectLst/>
                        </a:rPr>
                        <a:t>eculizumab</a:t>
                      </a:r>
                      <a:endParaRPr lang="tr-TR" sz="1300" dirty="0">
                        <a:effectLst/>
                      </a:endParaRPr>
                    </a:p>
                  </a:txBody>
                  <a:tcPr marL="3623" marR="3623" marT="3623" marB="3623"/>
                </a:tc>
              </a:tr>
              <a:tr h="7684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b="1" dirty="0">
                          <a:effectLst/>
                        </a:rPr>
                        <a:t>SB12</a:t>
                      </a:r>
                      <a:r>
                        <a:rPr lang="tr-TR" sz="1300" b="1" baseline="30000" dirty="0">
                          <a:effectLst/>
                        </a:rPr>
                        <a:t>c</a:t>
                      </a:r>
                      <a:endParaRPr lang="tr-TR" sz="1300" b="1" dirty="0">
                        <a:effectLst/>
                      </a:endParaRP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C5</a:t>
                      </a: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Monoclonal antibody</a:t>
                      </a: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dirty="0" err="1">
                          <a:effectLst/>
                        </a:rPr>
                        <a:t>Same</a:t>
                      </a:r>
                      <a:r>
                        <a:rPr lang="tr-TR" sz="1300" dirty="0">
                          <a:effectLst/>
                        </a:rPr>
                        <a:t> as </a:t>
                      </a:r>
                      <a:r>
                        <a:rPr lang="tr-TR" sz="1300" dirty="0" err="1">
                          <a:effectLst/>
                        </a:rPr>
                        <a:t>for</a:t>
                      </a:r>
                      <a:r>
                        <a:rPr lang="tr-TR" sz="1300" dirty="0">
                          <a:effectLst/>
                        </a:rPr>
                        <a:t> </a:t>
                      </a:r>
                      <a:r>
                        <a:rPr lang="tr-TR" sz="1300" dirty="0" err="1">
                          <a:effectLst/>
                        </a:rPr>
                        <a:t>eculizumab</a:t>
                      </a:r>
                      <a:endParaRPr lang="tr-TR" sz="1300" dirty="0">
                        <a:effectLst/>
                      </a:endParaRPr>
                    </a:p>
                  </a:txBody>
                  <a:tcPr marL="3623" marR="3623" marT="3623" marB="3623"/>
                </a:tc>
              </a:tr>
              <a:tr h="7684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b="1" dirty="0" err="1">
                          <a:effectLst/>
                        </a:rPr>
                        <a:t>Elizaria</a:t>
                      </a:r>
                      <a:r>
                        <a:rPr lang="tr-TR" sz="1300" b="1" baseline="30000" dirty="0" err="1">
                          <a:effectLst/>
                        </a:rPr>
                        <a:t>c</a:t>
                      </a:r>
                      <a:endParaRPr lang="tr-TR" sz="1300" b="1" dirty="0">
                        <a:effectLst/>
                      </a:endParaRP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C5</a:t>
                      </a: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Monoclonal antibody</a:t>
                      </a:r>
                    </a:p>
                  </a:txBody>
                  <a:tcPr marL="3623" marR="3623" marT="3623" marB="362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dirty="0" err="1">
                          <a:effectLst/>
                        </a:rPr>
                        <a:t>Same</a:t>
                      </a:r>
                      <a:r>
                        <a:rPr lang="tr-TR" sz="1300" dirty="0">
                          <a:effectLst/>
                        </a:rPr>
                        <a:t> as </a:t>
                      </a:r>
                      <a:r>
                        <a:rPr lang="tr-TR" sz="1300" dirty="0" err="1">
                          <a:effectLst/>
                        </a:rPr>
                        <a:t>for</a:t>
                      </a:r>
                      <a:r>
                        <a:rPr lang="tr-TR" sz="1300" dirty="0">
                          <a:effectLst/>
                        </a:rPr>
                        <a:t> </a:t>
                      </a:r>
                      <a:r>
                        <a:rPr lang="tr-TR" sz="1300" dirty="0" err="1">
                          <a:effectLst/>
                        </a:rPr>
                        <a:t>eculizumab</a:t>
                      </a:r>
                      <a:endParaRPr lang="tr-TR" sz="1300" dirty="0">
                        <a:effectLst/>
                      </a:endParaRPr>
                    </a:p>
                  </a:txBody>
                  <a:tcPr marL="3623" marR="3623" marT="3623" marB="3623"/>
                </a:tc>
              </a:tr>
            </a:tbl>
          </a:graphicData>
        </a:graphic>
      </p:graphicFrame>
      <p:sp>
        <p:nvSpPr>
          <p:cNvPr id="7" name="Dikdörtgen 6"/>
          <p:cNvSpPr/>
          <p:nvPr/>
        </p:nvSpPr>
        <p:spPr>
          <a:xfrm>
            <a:off x="4800600" y="6471861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i="1" dirty="0" err="1" smtClean="0"/>
              <a:t>Cançado</a:t>
            </a:r>
            <a:r>
              <a:rPr lang="tr-TR" sz="1200" i="1" dirty="0" smtClean="0"/>
              <a:t> et. al. </a:t>
            </a:r>
            <a:r>
              <a:rPr lang="en-US" sz="1200" i="1" dirty="0" err="1" smtClean="0"/>
              <a:t>Hematol</a:t>
            </a:r>
            <a:r>
              <a:rPr lang="en-US" sz="1200" i="1" dirty="0" smtClean="0"/>
              <a:t> </a:t>
            </a:r>
            <a:r>
              <a:rPr lang="en-US" sz="1200" i="1" dirty="0" err="1"/>
              <a:t>Transfus</a:t>
            </a:r>
            <a:r>
              <a:rPr lang="en-US" sz="1200" i="1" dirty="0"/>
              <a:t> Cell </a:t>
            </a:r>
            <a:r>
              <a:rPr lang="en-US" sz="1200" i="1" dirty="0" err="1" smtClean="0"/>
              <a:t>Ther</a:t>
            </a:r>
            <a:r>
              <a:rPr lang="tr-TR" sz="1200" i="1" dirty="0" smtClean="0"/>
              <a:t>.</a:t>
            </a:r>
            <a:r>
              <a:rPr lang="en-US" sz="1200" i="1" dirty="0" smtClean="0"/>
              <a:t> </a:t>
            </a:r>
            <a:r>
              <a:rPr lang="en-US" sz="1200" i="1" dirty="0"/>
              <a:t>2020 </a:t>
            </a:r>
            <a:r>
              <a:rPr lang="en-US" sz="1200" i="1" dirty="0" smtClean="0"/>
              <a:t>Jul</a:t>
            </a:r>
            <a:r>
              <a:rPr lang="tr-TR" sz="1200" i="1" dirty="0" smtClean="0"/>
              <a:t> </a:t>
            </a:r>
            <a:r>
              <a:rPr lang="en-US" sz="1200" i="1" dirty="0" smtClean="0"/>
              <a:t>6;43(3</a:t>
            </a:r>
            <a:r>
              <a:rPr lang="en-US" sz="1200" i="1" dirty="0"/>
              <a:t>):341–348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305647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Ravulizumab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433642"/>
          </a:xfrm>
        </p:spPr>
        <p:txBody>
          <a:bodyPr>
            <a:normAutofit fontScale="55000" lnSpcReduction="20000"/>
          </a:bodyPr>
          <a:lstStyle/>
          <a:p>
            <a:endParaRPr lang="tr-TR" dirty="0" smtClean="0"/>
          </a:p>
          <a:p>
            <a:r>
              <a:rPr lang="tr-TR" dirty="0" smtClean="0"/>
              <a:t>Aynı C5 </a:t>
            </a:r>
            <a:r>
              <a:rPr lang="tr-TR" dirty="0" err="1" smtClean="0"/>
              <a:t>epitopa</a:t>
            </a:r>
            <a:r>
              <a:rPr lang="tr-TR" dirty="0" smtClean="0"/>
              <a:t> bağlanır</a:t>
            </a:r>
          </a:p>
          <a:p>
            <a:r>
              <a:rPr lang="tr-TR" dirty="0" smtClean="0"/>
              <a:t>FDA 2018 onay+</a:t>
            </a:r>
          </a:p>
          <a:p>
            <a:r>
              <a:rPr lang="tr-TR" dirty="0" smtClean="0"/>
              <a:t>Yarı ömür: 4x </a:t>
            </a:r>
            <a:r>
              <a:rPr lang="tr-TR" dirty="0" err="1" smtClean="0"/>
              <a:t>eculizumab</a:t>
            </a:r>
            <a:r>
              <a:rPr lang="tr-TR" dirty="0" smtClean="0"/>
              <a:t> (8 </a:t>
            </a:r>
            <a:r>
              <a:rPr lang="tr-TR" dirty="0" err="1" smtClean="0"/>
              <a:t>hf</a:t>
            </a:r>
            <a:r>
              <a:rPr lang="tr-TR" dirty="0" smtClean="0"/>
              <a:t>)</a:t>
            </a:r>
          </a:p>
          <a:p>
            <a:r>
              <a:rPr lang="tr-TR" dirty="0" smtClean="0"/>
              <a:t>6. ayda %74 </a:t>
            </a:r>
            <a:r>
              <a:rPr lang="tr-TR" dirty="0" err="1" smtClean="0"/>
              <a:t>tx</a:t>
            </a:r>
            <a:r>
              <a:rPr lang="tr-TR" dirty="0" smtClean="0"/>
              <a:t> bağımsızlığı, %68 stabil </a:t>
            </a:r>
            <a:r>
              <a:rPr lang="tr-TR" dirty="0" err="1" smtClean="0"/>
              <a:t>hb</a:t>
            </a:r>
            <a:r>
              <a:rPr lang="tr-TR" dirty="0" smtClean="0"/>
              <a:t>, %54 LDH normal, </a:t>
            </a:r>
            <a:r>
              <a:rPr lang="tr-TR" dirty="0" err="1" smtClean="0"/>
              <a:t>QoL</a:t>
            </a:r>
            <a:r>
              <a:rPr lang="tr-TR" dirty="0" smtClean="0"/>
              <a:t> iyileşme</a:t>
            </a:r>
          </a:p>
          <a:p>
            <a:r>
              <a:rPr lang="tr-TR" dirty="0" err="1" smtClean="0"/>
              <a:t>Breakthrough</a:t>
            </a:r>
            <a:r>
              <a:rPr lang="tr-TR" dirty="0" smtClean="0"/>
              <a:t> </a:t>
            </a:r>
            <a:r>
              <a:rPr lang="tr-TR" dirty="0" err="1" smtClean="0"/>
              <a:t>hemolizde</a:t>
            </a:r>
            <a:r>
              <a:rPr lang="tr-TR" dirty="0" smtClean="0"/>
              <a:t> azalma (%4)</a:t>
            </a:r>
          </a:p>
          <a:p>
            <a:r>
              <a:rPr lang="tr-TR" dirty="0" smtClean="0"/>
              <a:t>TR: erken erişim programı+</a:t>
            </a:r>
          </a:p>
          <a:p>
            <a:r>
              <a:rPr lang="tr-TR" dirty="0" err="1" smtClean="0"/>
              <a:t>Non-inferior</a:t>
            </a:r>
            <a:r>
              <a:rPr lang="tr-TR" dirty="0" smtClean="0"/>
              <a:t>, hatta </a:t>
            </a:r>
            <a:r>
              <a:rPr lang="tr-TR" dirty="0" err="1" smtClean="0"/>
              <a:t>eculizumabdan</a:t>
            </a:r>
            <a:r>
              <a:rPr lang="tr-TR" dirty="0" smtClean="0"/>
              <a:t> biraz daha iyi klinik sonuçlar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729042"/>
            <a:ext cx="80962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743200" y="5964793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i="1" dirty="0"/>
              <a:t>Lee et al. Blood 2019; 133(6): 530-539.</a:t>
            </a:r>
          </a:p>
          <a:p>
            <a:pPr algn="r"/>
            <a:r>
              <a:rPr lang="da-DK" sz="1200" i="1" dirty="0"/>
              <a:t>Kulasekararaj et al. Blood 2019; 133(6): 540-549.</a:t>
            </a:r>
          </a:p>
          <a:p>
            <a:pPr algn="r"/>
            <a:r>
              <a:rPr lang="da-DK" sz="1200" i="1" dirty="0"/>
              <a:t>Hillmen et al. NEJM 2021; 384(11): 1028-1037.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41338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tr-TR" dirty="0" err="1" smtClean="0"/>
              <a:t>Pegcetacoplan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2401" y="1600200"/>
            <a:ext cx="2314574" cy="4525963"/>
          </a:xfrm>
        </p:spPr>
        <p:txBody>
          <a:bodyPr>
            <a:normAutofit/>
          </a:bodyPr>
          <a:lstStyle/>
          <a:p>
            <a:r>
              <a:rPr lang="en-US" sz="2100" dirty="0" smtClean="0"/>
              <a:t>Peg</a:t>
            </a:r>
            <a:r>
              <a:rPr lang="tr-TR" sz="2100" dirty="0" smtClean="0"/>
              <a:t>ile, </a:t>
            </a:r>
            <a:r>
              <a:rPr lang="en-US" sz="2100" dirty="0" smtClean="0"/>
              <a:t>C3</a:t>
            </a:r>
            <a:r>
              <a:rPr lang="tr-TR" sz="2100" dirty="0"/>
              <a:t> </a:t>
            </a:r>
            <a:r>
              <a:rPr lang="tr-TR" sz="2100" dirty="0" smtClean="0"/>
              <a:t>inhibitör</a:t>
            </a:r>
            <a:endParaRPr lang="en-US" sz="2100" dirty="0"/>
          </a:p>
          <a:p>
            <a:r>
              <a:rPr lang="tr-TR" sz="2100" dirty="0" smtClean="0"/>
              <a:t>PEGASUS</a:t>
            </a:r>
            <a:r>
              <a:rPr lang="tr-TR" sz="2100" dirty="0"/>
              <a:t>: </a:t>
            </a:r>
            <a:r>
              <a:rPr lang="tr-TR" sz="2100" dirty="0" err="1" smtClean="0"/>
              <a:t>Pegcetacoplan</a:t>
            </a:r>
            <a:r>
              <a:rPr lang="tr-TR" sz="2100" dirty="0" smtClean="0"/>
              <a:t>, hem kontrol hem </a:t>
            </a:r>
            <a:r>
              <a:rPr lang="tr-TR" sz="2100" dirty="0" err="1" smtClean="0"/>
              <a:t>eculizumab</a:t>
            </a:r>
            <a:r>
              <a:rPr lang="tr-TR" sz="2100" dirty="0" smtClean="0"/>
              <a:t> kolunda </a:t>
            </a:r>
            <a:r>
              <a:rPr lang="tr-TR" sz="2100" dirty="0" err="1" smtClean="0"/>
              <a:t>superior</a:t>
            </a:r>
            <a:r>
              <a:rPr lang="tr-TR" sz="2100" dirty="0" smtClean="0"/>
              <a:t>.</a:t>
            </a:r>
          </a:p>
          <a:p>
            <a:r>
              <a:rPr lang="tr-TR" sz="2100" dirty="0" err="1" smtClean="0"/>
              <a:t>Eculizumaba</a:t>
            </a:r>
            <a:r>
              <a:rPr lang="tr-TR" sz="2100" dirty="0" smtClean="0"/>
              <a:t> </a:t>
            </a:r>
            <a:r>
              <a:rPr lang="tr-TR" sz="2100" dirty="0" smtClean="0">
                <a:solidFill>
                  <a:srgbClr val="FF0000"/>
                </a:solidFill>
              </a:rPr>
              <a:t>yetersiz yanıtlı </a:t>
            </a:r>
            <a:r>
              <a:rPr lang="tr-TR" sz="2100" dirty="0" smtClean="0"/>
              <a:t>olgularda tercih+</a:t>
            </a:r>
          </a:p>
          <a:p>
            <a:r>
              <a:rPr lang="tr-TR" sz="2100" i="1" dirty="0" smtClean="0">
                <a:solidFill>
                  <a:srgbClr val="FF0000"/>
                </a:solidFill>
              </a:rPr>
              <a:t>FDA onayı+</a:t>
            </a:r>
            <a:endParaRPr lang="tr-TR" sz="2100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219200"/>
            <a:ext cx="652462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52400" y="61946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200" i="1" dirty="0"/>
              <a:t>Lee et al. Blood 2019; 133(6): 530-539.</a:t>
            </a:r>
          </a:p>
          <a:p>
            <a:r>
              <a:rPr lang="da-DK" sz="1200" i="1" dirty="0"/>
              <a:t>Kulasekararaj et al. Blood 2019; 133(6): 540-549.</a:t>
            </a:r>
          </a:p>
          <a:p>
            <a:r>
              <a:rPr lang="da-DK" sz="1200" i="1" dirty="0"/>
              <a:t>Hillmen et al. NEJM 2021; 384(11): 1028-1037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29601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Iptacopan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295400"/>
            <a:ext cx="8464550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6464300"/>
            <a:ext cx="7315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09600" y="3048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2024: FDA onayı+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298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Danicopan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0" y="3429000"/>
            <a:ext cx="2590800" cy="2697163"/>
          </a:xfrm>
        </p:spPr>
        <p:txBody>
          <a:bodyPr>
            <a:normAutofit/>
          </a:bodyPr>
          <a:lstStyle/>
          <a:p>
            <a:r>
              <a:rPr lang="tr-TR" sz="2000" dirty="0" smtClean="0"/>
              <a:t>Faktör D </a:t>
            </a:r>
            <a:r>
              <a:rPr lang="tr-TR" sz="2000" dirty="0" err="1" smtClean="0"/>
              <a:t>inh</a:t>
            </a:r>
            <a:r>
              <a:rPr lang="tr-TR" sz="2000" dirty="0" smtClean="0"/>
              <a:t>. </a:t>
            </a:r>
          </a:p>
          <a:p>
            <a:r>
              <a:rPr lang="tr-TR" sz="2000" dirty="0" smtClean="0"/>
              <a:t>Küçük </a:t>
            </a:r>
            <a:r>
              <a:rPr lang="tr-TR" sz="2000" dirty="0" smtClean="0"/>
              <a:t>molekül</a:t>
            </a:r>
          </a:p>
          <a:p>
            <a:r>
              <a:rPr lang="tr-TR" sz="2000" dirty="0" smtClean="0"/>
              <a:t>Oral tedavi</a:t>
            </a:r>
            <a:endParaRPr lang="tr-TR" sz="2000" dirty="0" smtClean="0"/>
          </a:p>
          <a:p>
            <a:endParaRPr lang="tr-T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032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08091"/>
            <a:ext cx="4959918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5791200" y="6477000"/>
            <a:ext cx="29512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i="1" dirty="0"/>
              <a:t>Abstract 576. Kulasekararaj et. al ASH 2023).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5072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Allogeneik</a:t>
            </a:r>
            <a:r>
              <a:rPr lang="tr-TR" dirty="0" smtClean="0"/>
              <a:t> KHN?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Tek </a:t>
            </a:r>
            <a:r>
              <a:rPr lang="tr-TR" dirty="0" err="1" smtClean="0"/>
              <a:t>küratif</a:t>
            </a:r>
            <a:r>
              <a:rPr lang="tr-TR" dirty="0" smtClean="0"/>
              <a:t> yöntem</a:t>
            </a:r>
            <a:r>
              <a:rPr lang="tr-TR" dirty="0" smtClean="0">
                <a:sym typeface="Wingdings" pitchFamily="2" charset="2"/>
              </a:rPr>
              <a:t> klonu yok eder</a:t>
            </a:r>
          </a:p>
          <a:p>
            <a:r>
              <a:rPr lang="tr-TR" dirty="0" smtClean="0">
                <a:sym typeface="Wingdings" pitchFamily="2" charset="2"/>
              </a:rPr>
              <a:t>AA, MDS vb. kemik iliği yetmezliği varsa?</a:t>
            </a:r>
          </a:p>
          <a:p>
            <a:r>
              <a:rPr lang="tr-TR" dirty="0" err="1" smtClean="0">
                <a:sym typeface="Wingdings" pitchFamily="2" charset="2"/>
              </a:rPr>
              <a:t>Kompleman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inh</a:t>
            </a:r>
            <a:r>
              <a:rPr lang="tr-TR" dirty="0" smtClean="0">
                <a:sym typeface="Wingdings" pitchFamily="2" charset="2"/>
              </a:rPr>
              <a:t> yanıtı varsa?</a:t>
            </a:r>
          </a:p>
          <a:p>
            <a:r>
              <a:rPr lang="tr-TR" dirty="0" smtClean="0"/>
              <a:t>Heterojen veri+ </a:t>
            </a:r>
            <a:r>
              <a:rPr lang="tr-TR" dirty="0" err="1" smtClean="0"/>
              <a:t>sürvi</a:t>
            </a:r>
            <a:r>
              <a:rPr lang="tr-TR" dirty="0" smtClean="0"/>
              <a:t> ve </a:t>
            </a:r>
            <a:r>
              <a:rPr lang="tr-TR" dirty="0" err="1" smtClean="0"/>
              <a:t>QoL</a:t>
            </a:r>
            <a:r>
              <a:rPr lang="tr-TR" dirty="0" smtClean="0"/>
              <a:t> daha iyi gibi ama uzun vadede </a:t>
            </a:r>
            <a:r>
              <a:rPr lang="tr-TR" dirty="0" err="1" smtClean="0"/>
              <a:t>eculizumaba</a:t>
            </a:r>
            <a:r>
              <a:rPr lang="tr-TR" dirty="0" smtClean="0"/>
              <a:t> </a:t>
            </a:r>
            <a:r>
              <a:rPr lang="tr-TR" dirty="0" err="1" smtClean="0"/>
              <a:t>inferior</a:t>
            </a:r>
            <a:r>
              <a:rPr lang="tr-TR" dirty="0" smtClean="0"/>
              <a:t> diyen çalışmalar var. </a:t>
            </a:r>
          </a:p>
          <a:p>
            <a:r>
              <a:rPr lang="tr-TR" dirty="0" smtClean="0"/>
              <a:t>NRM, GVHD riski++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5181600" y="6242046"/>
            <a:ext cx="37526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i="1" dirty="0" err="1" smtClean="0"/>
              <a:t>Patriquin</a:t>
            </a:r>
            <a:r>
              <a:rPr lang="tr-TR" sz="1400" i="1" dirty="0" smtClean="0"/>
              <a:t> et. al., </a:t>
            </a:r>
            <a:r>
              <a:rPr lang="tr-TR" sz="1400" i="1" dirty="0" err="1" smtClean="0"/>
              <a:t>Eur</a:t>
            </a:r>
            <a:r>
              <a:rPr lang="tr-TR" sz="1400" i="1" dirty="0" smtClean="0"/>
              <a:t> </a:t>
            </a:r>
            <a:r>
              <a:rPr lang="tr-TR" sz="1400" i="1" dirty="0"/>
              <a:t>J </a:t>
            </a:r>
            <a:r>
              <a:rPr lang="tr-TR" sz="1400" i="1" dirty="0" err="1"/>
              <a:t>Haematol</a:t>
            </a:r>
            <a:r>
              <a:rPr lang="tr-TR" sz="1400" i="1" dirty="0"/>
              <a:t>. 2019;102:36–52</a:t>
            </a:r>
          </a:p>
        </p:txBody>
      </p:sp>
    </p:spTree>
    <p:extLst>
      <p:ext uri="{BB962C8B-B14F-4D97-AF65-F5344CB8AC3E}">
        <p14:creationId xmlns:p14="http://schemas.microsoft.com/office/powerpoint/2010/main" val="31617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PNH ve Gebelik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Eculizumab</a:t>
            </a:r>
            <a:r>
              <a:rPr lang="tr-TR" dirty="0" smtClean="0"/>
              <a:t> güvenli</a:t>
            </a:r>
          </a:p>
          <a:p>
            <a:r>
              <a:rPr lang="tr-TR" dirty="0" smtClean="0"/>
              <a:t>K.İ. Yetmezliğinde kötüleşme riski</a:t>
            </a:r>
          </a:p>
          <a:p>
            <a:r>
              <a:rPr lang="tr-TR" dirty="0" err="1" smtClean="0"/>
              <a:t>Tromboz</a:t>
            </a:r>
            <a:r>
              <a:rPr lang="tr-TR" dirty="0" smtClean="0"/>
              <a:t>!! (standart öneriler)</a:t>
            </a:r>
          </a:p>
          <a:p>
            <a:r>
              <a:rPr lang="tr-TR" dirty="0" err="1" smtClean="0"/>
              <a:t>Granülosit</a:t>
            </a:r>
            <a:r>
              <a:rPr lang="tr-TR" dirty="0" smtClean="0"/>
              <a:t> klonu &gt;%20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err="1" smtClean="0">
                <a:sym typeface="Wingdings" pitchFamily="2" charset="2"/>
              </a:rPr>
              <a:t>peripartum</a:t>
            </a:r>
            <a:r>
              <a:rPr lang="tr-TR" dirty="0" smtClean="0">
                <a:sym typeface="Wingdings" pitchFamily="2" charset="2"/>
              </a:rPr>
              <a:t>+ </a:t>
            </a:r>
            <a:r>
              <a:rPr lang="tr-TR" dirty="0" err="1" smtClean="0">
                <a:sym typeface="Wingdings" pitchFamily="2" charset="2"/>
              </a:rPr>
              <a:t>postpartum</a:t>
            </a:r>
            <a:r>
              <a:rPr lang="tr-TR" dirty="0" smtClean="0">
                <a:sym typeface="Wingdings" pitchFamily="2" charset="2"/>
              </a:rPr>
              <a:t> 3 ay </a:t>
            </a:r>
            <a:r>
              <a:rPr lang="tr-TR" dirty="0" err="1" smtClean="0">
                <a:sym typeface="Wingdings" pitchFamily="2" charset="2"/>
              </a:rPr>
              <a:t>antikoagülan</a:t>
            </a:r>
            <a:endParaRPr lang="tr-TR" dirty="0" smtClean="0">
              <a:sym typeface="Wingdings" pitchFamily="2" charset="2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114800" y="6096000"/>
            <a:ext cx="4648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i="1" dirty="0" err="1"/>
              <a:t>Griffin</a:t>
            </a:r>
            <a:r>
              <a:rPr lang="tr-TR" sz="1400" i="1" dirty="0"/>
              <a:t> et. al. </a:t>
            </a:r>
            <a:r>
              <a:rPr lang="tr-TR" sz="1400" i="1" dirty="0" err="1"/>
              <a:t>Ther</a:t>
            </a:r>
            <a:r>
              <a:rPr lang="tr-TR" sz="1400" i="1" dirty="0"/>
              <a:t> </a:t>
            </a:r>
            <a:r>
              <a:rPr lang="tr-TR" sz="1400" i="1" dirty="0" err="1"/>
              <a:t>Adv</a:t>
            </a:r>
            <a:r>
              <a:rPr lang="tr-TR" sz="1400" i="1" dirty="0"/>
              <a:t> </a:t>
            </a:r>
            <a:r>
              <a:rPr lang="tr-TR" sz="1400" i="1" dirty="0" err="1"/>
              <a:t>Hematol</a:t>
            </a:r>
            <a:r>
              <a:rPr lang="tr-TR" sz="1400" i="1" dirty="0"/>
              <a:t>. 2016 </a:t>
            </a:r>
            <a:r>
              <a:rPr lang="tr-TR" sz="1400" i="1" dirty="0" err="1"/>
              <a:t>Dec</a:t>
            </a:r>
            <a:r>
              <a:rPr lang="tr-TR" sz="1400" i="1" dirty="0"/>
              <a:t> 21;8(3):119–126</a:t>
            </a:r>
          </a:p>
        </p:txBody>
      </p:sp>
    </p:spTree>
    <p:extLst>
      <p:ext uri="{BB962C8B-B14F-4D97-AF65-F5344CB8AC3E}">
        <p14:creationId xmlns:p14="http://schemas.microsoft.com/office/powerpoint/2010/main" val="31072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sz="1900" dirty="0" err="1">
                <a:solidFill>
                  <a:srgbClr val="000072"/>
                </a:solidFill>
                <a:latin typeface="+mj-lt"/>
                <a:ea typeface="ＭＳ Ｐゴシック" panose="020B0600070205080204" pitchFamily="34" charset="-128"/>
                <a:cs typeface="Times New Roman" panose="02020603050405020304" pitchFamily="18" charset="0"/>
              </a:rPr>
              <a:t>E</a:t>
            </a:r>
            <a:r>
              <a:rPr lang="en-US" altLang="tr-TR" sz="1900" dirty="0" err="1" smtClean="0">
                <a:solidFill>
                  <a:srgbClr val="000072"/>
                </a:solidFill>
                <a:latin typeface="+mj-lt"/>
                <a:ea typeface="ＭＳ Ｐゴシック" panose="020B0600070205080204" pitchFamily="34" charset="-128"/>
                <a:cs typeface="Times New Roman" panose="02020603050405020304" pitchFamily="18" charset="0"/>
              </a:rPr>
              <a:t>dinsel</a:t>
            </a:r>
            <a:endParaRPr lang="tr-TR" altLang="tr-TR" sz="1900" dirty="0">
              <a:solidFill>
                <a:srgbClr val="000072"/>
              </a:solidFill>
              <a:latin typeface="+mj-lt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r>
              <a:rPr lang="en-US" altLang="tr-TR" sz="1900" dirty="0" err="1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eritrosit</a:t>
            </a:r>
            <a:r>
              <a:rPr lang="en-US" altLang="tr-TR" sz="1900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en-US" altLang="tr-TR" sz="1900" dirty="0" err="1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membran</a:t>
            </a:r>
            <a:r>
              <a:rPr lang="en-US" altLang="tr-TR" sz="1900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en-US" altLang="tr-TR" sz="1900" dirty="0" err="1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proteinlerinde</a:t>
            </a:r>
            <a:r>
              <a:rPr lang="en-US" altLang="tr-TR" sz="1900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en-US" altLang="tr-TR" sz="1900" dirty="0" err="1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oluşan</a:t>
            </a:r>
            <a:r>
              <a:rPr lang="en-US" altLang="tr-TR" sz="1900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en-US" altLang="tr-TR" sz="1900" dirty="0" err="1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yetersizlik</a:t>
            </a:r>
            <a:r>
              <a:rPr lang="tr-TR" altLang="tr-TR" sz="1900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en-US" altLang="tr-TR" sz="1900" dirty="0" err="1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eritrositlerin</a:t>
            </a:r>
            <a:r>
              <a:rPr lang="en-US" altLang="tr-TR" sz="1900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en-US" altLang="tr-TR" sz="1900" dirty="0" err="1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komplemana</a:t>
            </a:r>
            <a:r>
              <a:rPr lang="en-US" altLang="tr-TR" sz="1900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en-US" altLang="tr-TR" sz="1900" dirty="0" err="1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aşırı</a:t>
            </a:r>
            <a:r>
              <a:rPr lang="en-US" altLang="tr-TR" sz="1900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en-US" altLang="tr-TR" sz="1900" dirty="0" err="1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duyarlılık</a:t>
            </a:r>
            <a:r>
              <a:rPr lang="en-US" altLang="tr-TR" sz="1900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en-US" altLang="tr-TR" sz="1900" dirty="0" err="1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kazanması</a:t>
            </a:r>
            <a:r>
              <a:rPr lang="en-US" altLang="tr-TR" sz="1900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 </a:t>
            </a:r>
            <a:endParaRPr lang="tr-TR" altLang="tr-TR" sz="1900" dirty="0">
              <a:solidFill>
                <a:srgbClr val="002060"/>
              </a:solidFill>
              <a:latin typeface="+mj-lt"/>
              <a:ea typeface="ＭＳ Ｐゴシック" panose="020B0600070205080204" pitchFamily="34" charset="-128"/>
            </a:endParaRPr>
          </a:p>
          <a:p>
            <a:r>
              <a:rPr lang="tr-TR" altLang="tr-TR" sz="1900" dirty="0" smtClean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Kronik </a:t>
            </a:r>
            <a:r>
              <a:rPr lang="en-US" altLang="tr-TR" sz="1900" dirty="0" err="1" smtClean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intravasküler</a:t>
            </a:r>
            <a:r>
              <a:rPr lang="en-US" altLang="tr-TR" sz="1900" dirty="0" smtClean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en-US" altLang="tr-TR" sz="1900" dirty="0" err="1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hemoliz</a:t>
            </a:r>
            <a:r>
              <a:rPr lang="en-US" altLang="tr-TR" sz="1900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tr-TR" altLang="tr-TR" sz="1900" dirty="0" smtClean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ve anemi</a:t>
            </a:r>
            <a:endParaRPr lang="tr-TR" altLang="tr-TR" sz="1900" dirty="0">
              <a:solidFill>
                <a:srgbClr val="002060"/>
              </a:solidFill>
              <a:latin typeface="+mj-lt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tr-TR" altLang="tr-TR" sz="1900" dirty="0">
              <a:solidFill>
                <a:srgbClr val="002060"/>
              </a:solidFill>
              <a:latin typeface="+mj-lt"/>
              <a:ea typeface="ＭＳ Ｐゴシック" panose="020B0600070205080204" pitchFamily="34" charset="-128"/>
            </a:endParaRPr>
          </a:p>
          <a:p>
            <a:r>
              <a:rPr lang="tr-TR" altLang="tr-TR" sz="1900" dirty="0" err="1" smtClean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Paroksismal</a:t>
            </a:r>
            <a:r>
              <a:rPr lang="tr-TR" altLang="tr-TR" sz="1900" dirty="0" smtClean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tr-TR" altLang="tr-TR" sz="1900" dirty="0" smtClean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değildir </a:t>
            </a:r>
            <a:endParaRPr lang="en-US" altLang="tr-TR" sz="1900" dirty="0" smtClean="0">
              <a:solidFill>
                <a:srgbClr val="002060"/>
              </a:solidFill>
              <a:latin typeface="+mj-lt"/>
              <a:ea typeface="ＭＳ Ｐゴシック" panose="020B0600070205080204" pitchFamily="34" charset="-128"/>
            </a:endParaRPr>
          </a:p>
          <a:p>
            <a:pPr lvl="1"/>
            <a:r>
              <a:rPr lang="tr-TR" altLang="tr-TR" sz="1900" dirty="0" smtClean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Semptom bulunmasa bile, </a:t>
            </a:r>
            <a:r>
              <a:rPr lang="tr-TR" altLang="tr-TR" sz="1900" dirty="0" err="1" smtClean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hemolizin</a:t>
            </a:r>
            <a:r>
              <a:rPr lang="tr-TR" altLang="tr-TR" sz="1900" dirty="0" smtClean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 yıkıcı ilerleyişi süreklidir</a:t>
            </a:r>
            <a:endParaRPr lang="en-US" altLang="tr-TR" sz="1900" dirty="0" smtClean="0">
              <a:solidFill>
                <a:srgbClr val="002060"/>
              </a:solidFill>
              <a:latin typeface="+mj-lt"/>
              <a:ea typeface="ＭＳ Ｐゴシック" panose="020B0600070205080204" pitchFamily="34" charset="-128"/>
            </a:endParaRPr>
          </a:p>
          <a:p>
            <a:r>
              <a:rPr lang="tr-TR" altLang="tr-TR" sz="1900" dirty="0" err="1" smtClean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Noktürnal</a:t>
            </a:r>
            <a:r>
              <a:rPr lang="tr-TR" altLang="tr-TR" sz="1900" dirty="0" smtClean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 değildir</a:t>
            </a:r>
            <a:endParaRPr lang="tr-TR" altLang="tr-TR" sz="1900" dirty="0">
              <a:solidFill>
                <a:srgbClr val="002060"/>
              </a:solidFill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tr-TR" sz="1900" dirty="0" smtClean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Hemoglobin</a:t>
            </a:r>
            <a:r>
              <a:rPr lang="tr-TR" altLang="tr-TR" sz="1900" dirty="0" err="1" smtClean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üri</a:t>
            </a:r>
            <a:r>
              <a:rPr lang="tr-TR" altLang="tr-TR" sz="1900" dirty="0" smtClean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tr-TR" altLang="tr-TR" sz="1900" dirty="0" smtClean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daha düşük yaygınlıkta görülen bulgudur</a:t>
            </a:r>
            <a:endParaRPr lang="en-US" altLang="tr-TR" sz="1900" dirty="0" smtClean="0">
              <a:solidFill>
                <a:srgbClr val="002060"/>
              </a:solidFill>
              <a:latin typeface="+mj-lt"/>
              <a:ea typeface="ＭＳ Ｐゴシック" panose="020B0600070205080204" pitchFamily="34" charset="-128"/>
            </a:endParaRPr>
          </a:p>
          <a:p>
            <a:pPr lvl="1"/>
            <a:r>
              <a:rPr lang="tr-TR" altLang="tr-TR" sz="1900" dirty="0" smtClean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Hastaların ¾</a:t>
            </a:r>
            <a:r>
              <a:rPr lang="tr-TR" altLang="en-US" sz="1900" dirty="0" smtClean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’</a:t>
            </a:r>
            <a:r>
              <a:rPr lang="tr-TR" altLang="tr-TR" sz="1900" dirty="0" smtClean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ü </a:t>
            </a:r>
            <a:r>
              <a:rPr lang="tr-TR" altLang="tr-TR" sz="1900" dirty="0" err="1" smtClean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hemoglobinüri</a:t>
            </a:r>
            <a:r>
              <a:rPr lang="tr-TR" altLang="tr-TR" sz="1900" dirty="0" smtClean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 olmadan gelir</a:t>
            </a:r>
          </a:p>
          <a:p>
            <a:r>
              <a:rPr lang="tr-TR" altLang="tr-TR" sz="1900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15,9 / 10⁶  tahmini </a:t>
            </a:r>
            <a:r>
              <a:rPr lang="tr-TR" altLang="tr-TR" sz="1900" dirty="0" err="1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prevalans</a:t>
            </a:r>
            <a:endParaRPr lang="tr-TR" altLang="tr-TR" sz="1900" dirty="0">
              <a:solidFill>
                <a:srgbClr val="002060"/>
              </a:solidFill>
              <a:latin typeface="+mj-lt"/>
              <a:ea typeface="ＭＳ Ｐゴシック" panose="020B0600070205080204" pitchFamily="34" charset="-128"/>
            </a:endParaRPr>
          </a:p>
          <a:p>
            <a:endParaRPr lang="en-US" altLang="tr-TR" sz="1900" baseline="30000" dirty="0" smtClean="0">
              <a:solidFill>
                <a:srgbClr val="002060"/>
              </a:solidFill>
              <a:latin typeface="+mj-lt"/>
              <a:ea typeface="ＭＳ Ｐゴシック" panose="020B0600070205080204" pitchFamily="34" charset="-128"/>
            </a:endParaRP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6BAAD689-A15A-E4F6-CDC9-391A9A1D786E}"/>
              </a:ext>
            </a:extLst>
          </p:cNvPr>
          <p:cNvSpPr txBox="1">
            <a:spLocks noChangeArrowheads="1"/>
          </p:cNvSpPr>
          <p:nvPr/>
        </p:nvSpPr>
        <p:spPr>
          <a:xfrm>
            <a:off x="2511309" y="1996103"/>
            <a:ext cx="6765851" cy="34556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tr-TR" sz="2000" baseline="300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191000" y="5638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200" i="1" dirty="0" smtClean="0"/>
              <a:t>1. </a:t>
            </a:r>
            <a:r>
              <a:rPr lang="nl-NL" sz="1200" i="1" dirty="0" smtClean="0"/>
              <a:t>Rother </a:t>
            </a:r>
            <a:r>
              <a:rPr lang="nl-NL" sz="1200" i="1" dirty="0"/>
              <a:t>RP, et al. Nat. Biotechnol. 2007;25(11):1256-1264. </a:t>
            </a:r>
          </a:p>
          <a:p>
            <a:r>
              <a:rPr lang="tr-TR" sz="1200" i="1" dirty="0"/>
              <a:t>2. </a:t>
            </a:r>
            <a:r>
              <a:rPr lang="tr-TR" sz="1200" i="1" dirty="0" err="1"/>
              <a:t>Hill</a:t>
            </a:r>
            <a:r>
              <a:rPr lang="tr-TR" sz="1200" i="1" dirty="0"/>
              <a:t> A, et al. </a:t>
            </a:r>
            <a:r>
              <a:rPr lang="tr-TR" sz="1200" i="1" dirty="0" err="1"/>
              <a:t>Br</a:t>
            </a:r>
            <a:r>
              <a:rPr lang="tr-TR" sz="1200" i="1" dirty="0"/>
              <a:t>. J. </a:t>
            </a:r>
            <a:r>
              <a:rPr lang="tr-TR" sz="1200" i="1" dirty="0" err="1"/>
              <a:t>Haematol</a:t>
            </a:r>
            <a:r>
              <a:rPr lang="tr-TR" sz="1200" i="1" dirty="0"/>
              <a:t>. 2007;137(3):181-192. </a:t>
            </a:r>
          </a:p>
          <a:p>
            <a:r>
              <a:rPr lang="en-US" sz="1200" i="1" dirty="0"/>
              <a:t>3. Brodsky RA. Hematology - Basic Principles and Practices. 4th ed. Philadelphia, PA: Elsevier Churchill Livingstone; 2005:419- 427 </a:t>
            </a:r>
          </a:p>
          <a:p>
            <a:r>
              <a:rPr lang="tr-TR" sz="1200" i="1" dirty="0"/>
              <a:t>4. </a:t>
            </a:r>
            <a:r>
              <a:rPr lang="tr-TR" sz="1200" i="1" dirty="0" err="1"/>
              <a:t>Parker</a:t>
            </a:r>
            <a:r>
              <a:rPr lang="tr-TR" sz="1200" i="1" dirty="0"/>
              <a:t> C, et al. Blood. 2005;106(12):3699-3709</a:t>
            </a:r>
            <a:r>
              <a:rPr lang="tr-TR" sz="1200" i="1" dirty="0" smtClean="0"/>
              <a:t>.</a:t>
            </a:r>
          </a:p>
          <a:p>
            <a:r>
              <a:rPr lang="tr-TR" sz="1200" i="1" dirty="0" smtClean="0"/>
              <a:t>5</a:t>
            </a:r>
            <a:r>
              <a:rPr lang="tr-TR" sz="1200" i="1" dirty="0"/>
              <a:t>.</a:t>
            </a:r>
            <a:r>
              <a:rPr lang="tr-TR" altLang="tr-TR" sz="1200" i="1" dirty="0"/>
              <a:t> </a:t>
            </a:r>
            <a:r>
              <a:rPr lang="tr-TR" altLang="tr-TR" sz="1200" i="1" dirty="0" err="1"/>
              <a:t>Hill</a:t>
            </a:r>
            <a:r>
              <a:rPr lang="tr-TR" altLang="tr-TR" sz="1200" i="1" dirty="0"/>
              <a:t> A, et al. Blood. 2006;108:985</a:t>
            </a:r>
            <a:r>
              <a:rPr lang="tr-TR" sz="1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6619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PNH ve </a:t>
            </a:r>
            <a:r>
              <a:rPr lang="tr-TR" dirty="0" err="1" smtClean="0"/>
              <a:t>Tromboz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1600200"/>
            <a:ext cx="1981200" cy="4525963"/>
          </a:xfrm>
        </p:spPr>
        <p:txBody>
          <a:bodyPr/>
          <a:lstStyle/>
          <a:p>
            <a:r>
              <a:rPr lang="tr-TR" dirty="0" smtClean="0"/>
              <a:t>PNH olmayan olgularla benzer</a:t>
            </a:r>
          </a:p>
          <a:p>
            <a:endParaRPr lang="tr-TR" dirty="0"/>
          </a:p>
        </p:txBody>
      </p:sp>
      <p:pic>
        <p:nvPicPr>
          <p:cNvPr id="2050" name="Picture 2" descr="https://haematologica.org/article/download/8326/56681/57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68" y="1981200"/>
            <a:ext cx="6727043" cy="406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5044680" y="6214900"/>
            <a:ext cx="39498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i="1" dirty="0" err="1" smtClean="0"/>
              <a:t>Peacock-Young</a:t>
            </a:r>
            <a:r>
              <a:rPr lang="tr-TR" sz="1400" i="1" dirty="0" smtClean="0"/>
              <a:t> et. al. </a:t>
            </a:r>
            <a:r>
              <a:rPr lang="tr-TR" sz="1400" i="1" dirty="0" err="1" smtClean="0"/>
              <a:t>Haematologica</a:t>
            </a:r>
            <a:r>
              <a:rPr lang="tr-TR" sz="1400" i="1" dirty="0" smtClean="0"/>
              <a:t>, 103, 1, (2018)</a:t>
            </a:r>
            <a:endParaRPr lang="tr-TR" sz="1400" i="1" dirty="0"/>
          </a:p>
        </p:txBody>
      </p:sp>
    </p:spTree>
    <p:extLst>
      <p:ext uri="{BB962C8B-B14F-4D97-AF65-F5344CB8AC3E}">
        <p14:creationId xmlns:p14="http://schemas.microsoft.com/office/powerpoint/2010/main" val="302660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PNH ve </a:t>
            </a:r>
            <a:r>
              <a:rPr lang="tr-TR" dirty="0" err="1" smtClean="0"/>
              <a:t>Tromboz</a:t>
            </a:r>
            <a:r>
              <a:rPr lang="tr-TR" dirty="0" smtClean="0"/>
              <a:t>, 2x2 Modeli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C5 </a:t>
            </a:r>
            <a:r>
              <a:rPr lang="tr-TR" sz="2400" dirty="0" err="1" smtClean="0"/>
              <a:t>inh</a:t>
            </a:r>
            <a:r>
              <a:rPr lang="tr-TR" sz="2400" dirty="0" smtClean="0"/>
              <a:t>. altında, </a:t>
            </a:r>
            <a:r>
              <a:rPr lang="tr-TR" sz="2400" dirty="0" err="1" smtClean="0"/>
              <a:t>primer</a:t>
            </a:r>
            <a:r>
              <a:rPr lang="tr-TR" sz="2400" dirty="0" smtClean="0"/>
              <a:t> </a:t>
            </a:r>
            <a:r>
              <a:rPr lang="tr-TR" sz="2400" dirty="0" err="1" smtClean="0"/>
              <a:t>px</a:t>
            </a:r>
            <a:r>
              <a:rPr lang="tr-TR" sz="2400" dirty="0" smtClean="0"/>
              <a:t> tartışmalı, gebelik dışında rutin öneri yok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6" y="2590800"/>
            <a:ext cx="8991600" cy="288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5753019" y="6098977"/>
            <a:ext cx="3226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i="1" dirty="0" err="1" smtClean="0"/>
              <a:t>Ueda</a:t>
            </a:r>
            <a:r>
              <a:rPr lang="tr-TR" sz="1400" i="1" dirty="0" smtClean="0"/>
              <a:t> et. al, </a:t>
            </a:r>
            <a:r>
              <a:rPr lang="en-US" sz="1400" i="1" dirty="0" smtClean="0"/>
              <a:t>Int</a:t>
            </a:r>
            <a:r>
              <a:rPr lang="en-US" sz="1400" i="1" dirty="0"/>
              <a:t>. J. Mol. Sci. 2025, 26, 2504</a:t>
            </a:r>
            <a:endParaRPr lang="tr-TR" sz="1400" i="1" dirty="0"/>
          </a:p>
        </p:txBody>
      </p:sp>
    </p:spTree>
    <p:extLst>
      <p:ext uri="{BB962C8B-B14F-4D97-AF65-F5344CB8AC3E}">
        <p14:creationId xmlns:p14="http://schemas.microsoft.com/office/powerpoint/2010/main" val="3764601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tr-TR" dirty="0" err="1"/>
              <a:t>Oliver</a:t>
            </a:r>
            <a:r>
              <a:rPr lang="tr-TR" dirty="0"/>
              <a:t> M, </a:t>
            </a:r>
            <a:r>
              <a:rPr lang="tr-TR" dirty="0" err="1"/>
              <a:t>Patriquin</a:t>
            </a:r>
            <a:r>
              <a:rPr lang="tr-TR" dirty="0"/>
              <a:t> CJ. </a:t>
            </a:r>
            <a:r>
              <a:rPr lang="tr-TR" dirty="0" err="1"/>
              <a:t>Paroxysmal</a:t>
            </a:r>
            <a:r>
              <a:rPr lang="tr-TR" dirty="0"/>
              <a:t> </a:t>
            </a:r>
            <a:r>
              <a:rPr lang="tr-TR" dirty="0" err="1"/>
              <a:t>Nocturnal</a:t>
            </a:r>
            <a:r>
              <a:rPr lang="tr-TR" dirty="0"/>
              <a:t> </a:t>
            </a:r>
            <a:r>
              <a:rPr lang="tr-TR" dirty="0" err="1"/>
              <a:t>Hemoglobinuria</a:t>
            </a:r>
            <a:r>
              <a:rPr lang="tr-TR" dirty="0"/>
              <a:t>: </a:t>
            </a:r>
            <a:r>
              <a:rPr lang="tr-TR" dirty="0" err="1"/>
              <a:t>Current</a:t>
            </a:r>
            <a:r>
              <a:rPr lang="tr-TR" dirty="0"/>
              <a:t> Management, </a:t>
            </a:r>
            <a:r>
              <a:rPr lang="tr-TR" dirty="0" err="1"/>
              <a:t>Unmet</a:t>
            </a:r>
            <a:r>
              <a:rPr lang="tr-TR" dirty="0"/>
              <a:t> </a:t>
            </a:r>
            <a:r>
              <a:rPr lang="tr-TR" dirty="0" err="1"/>
              <a:t>Needs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Recommendations</a:t>
            </a:r>
            <a:r>
              <a:rPr lang="tr-TR" dirty="0"/>
              <a:t>. J Blood </a:t>
            </a:r>
            <a:r>
              <a:rPr lang="tr-TR" dirty="0" err="1"/>
              <a:t>Med</a:t>
            </a:r>
            <a:r>
              <a:rPr lang="tr-TR" dirty="0"/>
              <a:t>. 2023 </a:t>
            </a:r>
            <a:r>
              <a:rPr lang="tr-TR" dirty="0" err="1"/>
              <a:t>Dec</a:t>
            </a:r>
            <a:r>
              <a:rPr lang="tr-TR" dirty="0"/>
              <a:t> 6;14:613-628. </a:t>
            </a:r>
            <a:r>
              <a:rPr lang="tr-TR" dirty="0" err="1"/>
              <a:t>doi</a:t>
            </a:r>
            <a:r>
              <a:rPr lang="tr-TR" dirty="0"/>
              <a:t>: 10.2147/JBM.S431493. PMID: 38084255; PMCID: PMC10710797</a:t>
            </a:r>
            <a:r>
              <a:rPr lang="tr-TR" dirty="0" smtClean="0"/>
              <a:t>.</a:t>
            </a:r>
          </a:p>
          <a:p>
            <a:r>
              <a:rPr lang="tr-TR" dirty="0" err="1"/>
              <a:t>Patriquin</a:t>
            </a:r>
            <a:r>
              <a:rPr lang="tr-TR" dirty="0"/>
              <a:t> CJ, </a:t>
            </a:r>
            <a:r>
              <a:rPr lang="tr-TR" dirty="0" err="1"/>
              <a:t>Kiss</a:t>
            </a:r>
            <a:r>
              <a:rPr lang="tr-TR" dirty="0"/>
              <a:t> T, </a:t>
            </a:r>
            <a:r>
              <a:rPr lang="tr-TR" dirty="0" err="1"/>
              <a:t>Caplan</a:t>
            </a:r>
            <a:r>
              <a:rPr lang="tr-TR" dirty="0"/>
              <a:t> S, </a:t>
            </a:r>
            <a:r>
              <a:rPr lang="tr-TR" dirty="0" err="1"/>
              <a:t>Chin-Yee</a:t>
            </a:r>
            <a:r>
              <a:rPr lang="tr-TR" dirty="0"/>
              <a:t> I, </a:t>
            </a:r>
            <a:r>
              <a:rPr lang="tr-TR" dirty="0" err="1"/>
              <a:t>Grewal</a:t>
            </a:r>
            <a:r>
              <a:rPr lang="tr-TR" dirty="0"/>
              <a:t> K, </a:t>
            </a:r>
            <a:r>
              <a:rPr lang="tr-TR" dirty="0" err="1"/>
              <a:t>Grossman</a:t>
            </a:r>
            <a:r>
              <a:rPr lang="tr-TR" dirty="0"/>
              <a:t> J, </a:t>
            </a:r>
            <a:r>
              <a:rPr lang="tr-TR" dirty="0" err="1"/>
              <a:t>Larratt</a:t>
            </a:r>
            <a:r>
              <a:rPr lang="tr-TR" dirty="0"/>
              <a:t> L, </a:t>
            </a:r>
            <a:r>
              <a:rPr lang="tr-TR" dirty="0" err="1"/>
              <a:t>Marceau</a:t>
            </a:r>
            <a:r>
              <a:rPr lang="tr-TR" dirty="0"/>
              <a:t> D, </a:t>
            </a:r>
            <a:r>
              <a:rPr lang="tr-TR" dirty="0" err="1"/>
              <a:t>Nevill</a:t>
            </a:r>
            <a:r>
              <a:rPr lang="tr-TR" dirty="0"/>
              <a:t> T, </a:t>
            </a:r>
            <a:r>
              <a:rPr lang="tr-TR" dirty="0" err="1"/>
              <a:t>Sutherland</a:t>
            </a:r>
            <a:r>
              <a:rPr lang="tr-TR" dirty="0"/>
              <a:t> DR, </a:t>
            </a:r>
            <a:r>
              <a:rPr lang="tr-TR" dirty="0" err="1"/>
              <a:t>Wells</a:t>
            </a:r>
            <a:r>
              <a:rPr lang="tr-TR" dirty="0"/>
              <a:t> RA, </a:t>
            </a:r>
            <a:r>
              <a:rPr lang="tr-TR" dirty="0" err="1"/>
              <a:t>Leber</a:t>
            </a:r>
            <a:r>
              <a:rPr lang="tr-TR" dirty="0"/>
              <a:t> B. How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treat</a:t>
            </a:r>
            <a:r>
              <a:rPr lang="tr-TR" dirty="0"/>
              <a:t> </a:t>
            </a:r>
            <a:r>
              <a:rPr lang="tr-TR" dirty="0" err="1"/>
              <a:t>paroxysmal</a:t>
            </a:r>
            <a:r>
              <a:rPr lang="tr-TR" dirty="0"/>
              <a:t> </a:t>
            </a:r>
            <a:r>
              <a:rPr lang="tr-TR" dirty="0" err="1"/>
              <a:t>nocturnal</a:t>
            </a:r>
            <a:r>
              <a:rPr lang="tr-TR" dirty="0"/>
              <a:t> </a:t>
            </a:r>
            <a:r>
              <a:rPr lang="tr-TR" dirty="0" err="1"/>
              <a:t>hemoglobinuria</a:t>
            </a:r>
            <a:r>
              <a:rPr lang="tr-TR" dirty="0"/>
              <a:t>: A </a:t>
            </a:r>
            <a:r>
              <a:rPr lang="tr-TR" dirty="0" err="1"/>
              <a:t>consensus</a:t>
            </a:r>
            <a:r>
              <a:rPr lang="tr-TR" dirty="0"/>
              <a:t> </a:t>
            </a:r>
            <a:r>
              <a:rPr lang="tr-TR" dirty="0" err="1"/>
              <a:t>statement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Canadian</a:t>
            </a:r>
            <a:r>
              <a:rPr lang="tr-TR" dirty="0"/>
              <a:t> PNH Network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review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national</a:t>
            </a:r>
            <a:r>
              <a:rPr lang="tr-TR" dirty="0"/>
              <a:t> </a:t>
            </a:r>
            <a:r>
              <a:rPr lang="tr-TR" dirty="0" err="1"/>
              <a:t>registry</a:t>
            </a:r>
            <a:r>
              <a:rPr lang="tr-TR" dirty="0"/>
              <a:t>. </a:t>
            </a:r>
            <a:r>
              <a:rPr lang="tr-TR" dirty="0" err="1"/>
              <a:t>Eur</a:t>
            </a:r>
            <a:r>
              <a:rPr lang="tr-TR" dirty="0"/>
              <a:t> J </a:t>
            </a:r>
            <a:r>
              <a:rPr lang="tr-TR" dirty="0" err="1"/>
              <a:t>Haematol</a:t>
            </a:r>
            <a:r>
              <a:rPr lang="tr-TR" dirty="0"/>
              <a:t>. 2019 Jan;102(1):36-52. </a:t>
            </a:r>
            <a:r>
              <a:rPr lang="tr-TR" dirty="0" err="1"/>
              <a:t>doi</a:t>
            </a:r>
            <a:r>
              <a:rPr lang="tr-TR" dirty="0"/>
              <a:t>: 10.1111/ejh.13176. </a:t>
            </a:r>
            <a:r>
              <a:rPr lang="tr-TR" dirty="0" err="1"/>
              <a:t>Epub</a:t>
            </a:r>
            <a:r>
              <a:rPr lang="tr-TR" dirty="0"/>
              <a:t> 2018 </a:t>
            </a:r>
            <a:r>
              <a:rPr lang="tr-TR" dirty="0" err="1"/>
              <a:t>Oct</a:t>
            </a:r>
            <a:r>
              <a:rPr lang="tr-TR" dirty="0"/>
              <a:t> 25. PMID: 30242915.</a:t>
            </a:r>
          </a:p>
          <a:p>
            <a:r>
              <a:rPr lang="tr-TR" dirty="0"/>
              <a:t/>
            </a:r>
            <a:br>
              <a:rPr lang="tr-TR" dirty="0"/>
            </a:br>
            <a:r>
              <a:rPr lang="tr-TR" dirty="0" err="1"/>
              <a:t>Syed</a:t>
            </a:r>
            <a:r>
              <a:rPr lang="tr-TR" dirty="0"/>
              <a:t> S, </a:t>
            </a:r>
            <a:r>
              <a:rPr lang="tr-TR" dirty="0" err="1"/>
              <a:t>Khan</a:t>
            </a:r>
            <a:r>
              <a:rPr lang="tr-TR" dirty="0"/>
              <a:t> R, </a:t>
            </a:r>
            <a:r>
              <a:rPr lang="tr-TR" dirty="0" err="1"/>
              <a:t>Khurram</a:t>
            </a:r>
            <a:r>
              <a:rPr lang="tr-TR" dirty="0"/>
              <a:t> F, </a:t>
            </a:r>
            <a:r>
              <a:rPr lang="tr-TR" dirty="0" err="1"/>
              <a:t>Khan</a:t>
            </a:r>
            <a:r>
              <a:rPr lang="tr-TR" dirty="0"/>
              <a:t> FH, Safi D, Safi SUD. </a:t>
            </a:r>
            <a:r>
              <a:rPr lang="tr-TR" dirty="0" err="1"/>
              <a:t>Treatment</a:t>
            </a:r>
            <a:r>
              <a:rPr lang="tr-TR" dirty="0"/>
              <a:t> of </a:t>
            </a:r>
            <a:r>
              <a:rPr lang="tr-TR" dirty="0" err="1"/>
              <a:t>eculizumab</a:t>
            </a:r>
            <a:r>
              <a:rPr lang="tr-TR" dirty="0"/>
              <a:t> </a:t>
            </a:r>
            <a:r>
              <a:rPr lang="tr-TR" dirty="0" err="1"/>
              <a:t>refractory</a:t>
            </a:r>
            <a:r>
              <a:rPr lang="tr-TR" dirty="0"/>
              <a:t> </a:t>
            </a:r>
            <a:r>
              <a:rPr lang="tr-TR" dirty="0" err="1"/>
              <a:t>paroxysmal</a:t>
            </a:r>
            <a:r>
              <a:rPr lang="tr-TR" dirty="0"/>
              <a:t> </a:t>
            </a:r>
            <a:r>
              <a:rPr lang="tr-TR" dirty="0" err="1"/>
              <a:t>nocturnal</a:t>
            </a:r>
            <a:r>
              <a:rPr lang="tr-TR" dirty="0"/>
              <a:t> </a:t>
            </a:r>
            <a:r>
              <a:rPr lang="tr-TR" dirty="0" err="1"/>
              <a:t>hemoglobinuria</a:t>
            </a:r>
            <a:r>
              <a:rPr lang="tr-TR" dirty="0"/>
              <a:t>: A </a:t>
            </a:r>
            <a:r>
              <a:rPr lang="tr-TR" dirty="0" err="1"/>
              <a:t>systematic</a:t>
            </a:r>
            <a:r>
              <a:rPr lang="tr-TR" dirty="0"/>
              <a:t> </a:t>
            </a:r>
            <a:r>
              <a:rPr lang="tr-TR" dirty="0" err="1"/>
              <a:t>review</a:t>
            </a:r>
            <a:r>
              <a:rPr lang="tr-TR" dirty="0"/>
              <a:t> </a:t>
            </a:r>
            <a:r>
              <a:rPr lang="tr-TR" dirty="0" err="1"/>
              <a:t>about</a:t>
            </a:r>
            <a:r>
              <a:rPr lang="tr-TR" dirty="0"/>
              <a:t> </a:t>
            </a:r>
            <a:r>
              <a:rPr lang="tr-TR" dirty="0" err="1"/>
              <a:t>current</a:t>
            </a:r>
            <a:r>
              <a:rPr lang="tr-TR" dirty="0"/>
              <a:t> </a:t>
            </a:r>
            <a:r>
              <a:rPr lang="tr-TR" dirty="0" err="1"/>
              <a:t>treatment</a:t>
            </a:r>
            <a:r>
              <a:rPr lang="tr-TR" dirty="0"/>
              <a:t> </a:t>
            </a:r>
            <a:r>
              <a:rPr lang="tr-TR" dirty="0" err="1"/>
              <a:t>options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future</a:t>
            </a:r>
            <a:r>
              <a:rPr lang="tr-TR" dirty="0"/>
              <a:t> </a:t>
            </a:r>
            <a:r>
              <a:rPr lang="tr-TR" dirty="0" err="1"/>
              <a:t>direction</a:t>
            </a:r>
            <a:r>
              <a:rPr lang="tr-TR" dirty="0"/>
              <a:t>. SAGE Open </a:t>
            </a:r>
            <a:r>
              <a:rPr lang="tr-TR" dirty="0" err="1"/>
              <a:t>Med</a:t>
            </a:r>
            <a:r>
              <a:rPr lang="tr-TR" dirty="0"/>
              <a:t>. 2023 </a:t>
            </a:r>
            <a:r>
              <a:rPr lang="tr-TR" dirty="0" err="1"/>
              <a:t>Jun</a:t>
            </a:r>
            <a:r>
              <a:rPr lang="tr-TR" dirty="0"/>
              <a:t> 22;11:20503121231181267. </a:t>
            </a:r>
            <a:r>
              <a:rPr lang="tr-TR" dirty="0" err="1"/>
              <a:t>doi</a:t>
            </a:r>
            <a:r>
              <a:rPr lang="tr-TR" dirty="0"/>
              <a:t>: 10.1177/20503121231181267. PMID: 37388903; PMCID: PMC10302528.</a:t>
            </a:r>
          </a:p>
          <a:p>
            <a:pPr fontAlgn="base"/>
            <a:r>
              <a:rPr lang="tr-TR" dirty="0"/>
              <a:t/>
            </a:r>
            <a:br>
              <a:rPr lang="tr-TR" dirty="0"/>
            </a:br>
            <a:r>
              <a:rPr lang="en-US" dirty="0"/>
              <a:t>Robert A. Brodsky; How I treat paroxysmal nocturnal </a:t>
            </a:r>
            <a:r>
              <a:rPr lang="en-US" dirty="0" err="1"/>
              <a:t>hemoglobinuria</a:t>
            </a:r>
            <a:r>
              <a:rPr lang="en-US" dirty="0"/>
              <a:t>. </a:t>
            </a:r>
            <a:r>
              <a:rPr lang="en-US" i="1" dirty="0"/>
              <a:t>Blood</a:t>
            </a:r>
            <a:r>
              <a:rPr lang="en-US" dirty="0"/>
              <a:t> 2021; 137 (10): 1304–1309. </a:t>
            </a:r>
            <a:r>
              <a:rPr lang="en-US" dirty="0" err="1"/>
              <a:t>doi</a:t>
            </a:r>
            <a:r>
              <a:rPr lang="en-US" dirty="0"/>
              <a:t>: </a:t>
            </a:r>
            <a:r>
              <a:rPr lang="en-US" dirty="0">
                <a:hlinkClick r:id="rId2"/>
              </a:rPr>
              <a:t>https://doi.org/10.1182/blood.2019003812</a:t>
            </a:r>
            <a:endParaRPr lang="en-US" dirty="0"/>
          </a:p>
          <a:p>
            <a:r>
              <a:rPr lang="tr-TR" dirty="0" err="1"/>
              <a:t>Griffin</a:t>
            </a:r>
            <a:r>
              <a:rPr lang="tr-TR" dirty="0"/>
              <a:t> M, </a:t>
            </a:r>
            <a:r>
              <a:rPr lang="tr-TR" dirty="0" err="1"/>
              <a:t>Munir</a:t>
            </a:r>
            <a:r>
              <a:rPr lang="tr-TR" dirty="0"/>
              <a:t> T. Management of </a:t>
            </a:r>
            <a:r>
              <a:rPr lang="tr-TR" dirty="0" err="1"/>
              <a:t>thrombosis</a:t>
            </a:r>
            <a:r>
              <a:rPr lang="tr-TR" dirty="0"/>
              <a:t> in </a:t>
            </a:r>
            <a:r>
              <a:rPr lang="tr-TR" dirty="0" err="1"/>
              <a:t>paroxysmal</a:t>
            </a:r>
            <a:r>
              <a:rPr lang="tr-TR" dirty="0"/>
              <a:t> </a:t>
            </a:r>
            <a:r>
              <a:rPr lang="tr-TR" dirty="0" err="1"/>
              <a:t>nocturnal</a:t>
            </a:r>
            <a:r>
              <a:rPr lang="tr-TR" dirty="0"/>
              <a:t> </a:t>
            </a:r>
            <a:r>
              <a:rPr lang="tr-TR" dirty="0" err="1"/>
              <a:t>hemoglobinuria</a:t>
            </a:r>
            <a:r>
              <a:rPr lang="tr-TR" dirty="0"/>
              <a:t>: a </a:t>
            </a:r>
            <a:r>
              <a:rPr lang="tr-TR" dirty="0" err="1"/>
              <a:t>clinician's</a:t>
            </a:r>
            <a:r>
              <a:rPr lang="tr-TR" dirty="0"/>
              <a:t> </a:t>
            </a:r>
            <a:r>
              <a:rPr lang="tr-TR" dirty="0" err="1"/>
              <a:t>guide</a:t>
            </a:r>
            <a:r>
              <a:rPr lang="tr-TR" dirty="0"/>
              <a:t>. </a:t>
            </a:r>
            <a:r>
              <a:rPr lang="tr-TR" dirty="0" err="1"/>
              <a:t>Ther</a:t>
            </a:r>
            <a:r>
              <a:rPr lang="tr-TR" dirty="0"/>
              <a:t> </a:t>
            </a:r>
            <a:r>
              <a:rPr lang="tr-TR" dirty="0" err="1"/>
              <a:t>Adv</a:t>
            </a:r>
            <a:r>
              <a:rPr lang="tr-TR" dirty="0"/>
              <a:t> </a:t>
            </a:r>
            <a:r>
              <a:rPr lang="tr-TR" dirty="0" err="1"/>
              <a:t>Hematol</a:t>
            </a:r>
            <a:r>
              <a:rPr lang="tr-TR" dirty="0"/>
              <a:t>. 2017 Mar;8(3):119-126. </a:t>
            </a:r>
            <a:r>
              <a:rPr lang="tr-TR" dirty="0" err="1"/>
              <a:t>doi</a:t>
            </a:r>
            <a:r>
              <a:rPr lang="tr-TR" dirty="0"/>
              <a:t>: 10.1177/2040620716681748. </a:t>
            </a:r>
            <a:r>
              <a:rPr lang="tr-TR" dirty="0" err="1"/>
              <a:t>Epub</a:t>
            </a:r>
            <a:r>
              <a:rPr lang="tr-TR" dirty="0"/>
              <a:t> 2016 </a:t>
            </a:r>
            <a:r>
              <a:rPr lang="tr-TR" dirty="0" err="1"/>
              <a:t>Dec</a:t>
            </a:r>
            <a:r>
              <a:rPr lang="tr-TR" dirty="0"/>
              <a:t> 21. PMID: 28246555; PMCID: PMC5305005</a:t>
            </a:r>
            <a:r>
              <a:rPr lang="tr-TR" dirty="0" smtClean="0"/>
              <a:t>.</a:t>
            </a:r>
          </a:p>
          <a:p>
            <a:r>
              <a:rPr lang="tr-TR" dirty="0" err="1"/>
              <a:t>Barnaby</a:t>
            </a:r>
            <a:r>
              <a:rPr lang="tr-TR" dirty="0"/>
              <a:t> </a:t>
            </a:r>
            <a:r>
              <a:rPr lang="tr-TR" dirty="0" err="1"/>
              <a:t>Peacock-Young</a:t>
            </a:r>
            <a:r>
              <a:rPr lang="tr-TR" dirty="0"/>
              <a:t>, </a:t>
            </a:r>
            <a:r>
              <a:rPr lang="tr-TR" dirty="0" err="1"/>
              <a:t>Fraser</a:t>
            </a:r>
            <a:r>
              <a:rPr lang="tr-TR" dirty="0"/>
              <a:t> L. </a:t>
            </a:r>
            <a:r>
              <a:rPr lang="tr-TR" dirty="0" err="1"/>
              <a:t>Macrae</a:t>
            </a:r>
            <a:r>
              <a:rPr lang="tr-TR" dirty="0"/>
              <a:t>, </a:t>
            </a:r>
            <a:r>
              <a:rPr lang="tr-TR" dirty="0" err="1"/>
              <a:t>Darren</a:t>
            </a:r>
            <a:r>
              <a:rPr lang="tr-TR" dirty="0"/>
              <a:t> J. Newton, </a:t>
            </a:r>
            <a:r>
              <a:rPr lang="tr-TR" dirty="0" err="1"/>
              <a:t>Anita</a:t>
            </a:r>
            <a:r>
              <a:rPr lang="tr-TR" dirty="0"/>
              <a:t> </a:t>
            </a:r>
            <a:r>
              <a:rPr lang="tr-TR" dirty="0" err="1"/>
              <a:t>Hill</a:t>
            </a:r>
            <a:r>
              <a:rPr lang="tr-TR" dirty="0"/>
              <a:t>, Robert A S </a:t>
            </a:r>
            <a:r>
              <a:rPr lang="tr-TR" dirty="0" err="1"/>
              <a:t>Ariëns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prothrombotic</a:t>
            </a:r>
            <a:r>
              <a:rPr lang="tr-TR" dirty="0"/>
              <a:t> </a:t>
            </a:r>
            <a:r>
              <a:rPr lang="tr-TR" dirty="0" err="1"/>
              <a:t>state</a:t>
            </a:r>
            <a:r>
              <a:rPr lang="tr-TR" dirty="0"/>
              <a:t> in </a:t>
            </a:r>
            <a:r>
              <a:rPr lang="tr-TR" dirty="0" err="1"/>
              <a:t>paroxysmal</a:t>
            </a:r>
            <a:r>
              <a:rPr lang="tr-TR" dirty="0"/>
              <a:t> </a:t>
            </a:r>
            <a:r>
              <a:rPr lang="tr-TR" dirty="0" err="1"/>
              <a:t>nocturnal</a:t>
            </a:r>
            <a:r>
              <a:rPr lang="tr-TR" dirty="0"/>
              <a:t> </a:t>
            </a:r>
            <a:r>
              <a:rPr lang="tr-TR" dirty="0" err="1"/>
              <a:t>hemoglobinuria</a:t>
            </a:r>
            <a:r>
              <a:rPr lang="tr-TR" dirty="0"/>
              <a:t>: a </a:t>
            </a:r>
            <a:r>
              <a:rPr lang="tr-TR" dirty="0" err="1"/>
              <a:t>multifaceted</a:t>
            </a:r>
            <a:r>
              <a:rPr lang="tr-TR" dirty="0"/>
              <a:t> </a:t>
            </a:r>
            <a:r>
              <a:rPr lang="tr-TR" dirty="0" err="1"/>
              <a:t>source</a:t>
            </a:r>
            <a:r>
              <a:rPr lang="tr-TR" dirty="0"/>
              <a:t>. </a:t>
            </a:r>
            <a:r>
              <a:rPr lang="tr-TR" dirty="0" err="1"/>
              <a:t>Haematologica</a:t>
            </a:r>
            <a:r>
              <a:rPr lang="tr-TR" dirty="0"/>
              <a:t> 2017;103(1):9-17; https://doi.org/10.3324/haematol.2017.177618</a:t>
            </a:r>
            <a:endParaRPr lang="tr-TR" dirty="0"/>
          </a:p>
          <a:p>
            <a:r>
              <a:rPr lang="tr-TR" dirty="0" err="1"/>
              <a:t>Ueda</a:t>
            </a:r>
            <a:r>
              <a:rPr lang="tr-TR" dirty="0"/>
              <a:t> Y, </a:t>
            </a:r>
            <a:r>
              <a:rPr lang="tr-TR" dirty="0" err="1"/>
              <a:t>Chou</a:t>
            </a:r>
            <a:r>
              <a:rPr lang="tr-TR" dirty="0"/>
              <a:t> W-C, </a:t>
            </a:r>
            <a:r>
              <a:rPr lang="tr-TR" dirty="0" err="1"/>
              <a:t>Goh</a:t>
            </a:r>
            <a:r>
              <a:rPr lang="tr-TR" dirty="0"/>
              <a:t> Y-T, </a:t>
            </a:r>
            <a:r>
              <a:rPr lang="tr-TR" dirty="0" err="1"/>
              <a:t>Rojnuckarin</a:t>
            </a:r>
            <a:r>
              <a:rPr lang="tr-TR" dirty="0"/>
              <a:t> P, Kim JS, </a:t>
            </a:r>
            <a:r>
              <a:rPr lang="tr-TR" dirty="0" err="1"/>
              <a:t>Wong</a:t>
            </a:r>
            <a:r>
              <a:rPr lang="tr-TR" dirty="0"/>
              <a:t> RSM, Lee </a:t>
            </a:r>
            <a:r>
              <a:rPr lang="tr-TR" dirty="0" err="1"/>
              <a:t>Wong</a:t>
            </a:r>
            <a:r>
              <a:rPr lang="tr-TR" dirty="0"/>
              <a:t> LL, </a:t>
            </a:r>
            <a:r>
              <a:rPr lang="tr-TR" dirty="0" err="1"/>
              <a:t>Jang</a:t>
            </a:r>
            <a:r>
              <a:rPr lang="tr-TR" dirty="0"/>
              <a:t> JH, </a:t>
            </a:r>
            <a:r>
              <a:rPr lang="tr-TR" dirty="0" err="1"/>
              <a:t>Chiou</a:t>
            </a:r>
            <a:r>
              <a:rPr lang="tr-TR" dirty="0"/>
              <a:t> T-J, </a:t>
            </a:r>
            <a:r>
              <a:rPr lang="tr-TR" dirty="0" err="1"/>
              <a:t>Kanakura</a:t>
            </a:r>
            <a:r>
              <a:rPr lang="tr-TR" dirty="0"/>
              <a:t> Y, et al. </a:t>
            </a:r>
            <a:r>
              <a:rPr lang="tr-TR" dirty="0" err="1"/>
              <a:t>Prevention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Management of </a:t>
            </a:r>
            <a:r>
              <a:rPr lang="tr-TR" dirty="0" err="1"/>
              <a:t>Thromboembolism</a:t>
            </a:r>
            <a:r>
              <a:rPr lang="tr-TR" dirty="0"/>
              <a:t> in </a:t>
            </a:r>
            <a:r>
              <a:rPr lang="tr-TR" dirty="0" err="1"/>
              <a:t>Patients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Paroxysmal</a:t>
            </a:r>
            <a:r>
              <a:rPr lang="tr-TR" dirty="0"/>
              <a:t> </a:t>
            </a:r>
            <a:r>
              <a:rPr lang="tr-TR" dirty="0" err="1"/>
              <a:t>Nocturnal</a:t>
            </a:r>
            <a:r>
              <a:rPr lang="tr-TR" dirty="0"/>
              <a:t> </a:t>
            </a:r>
            <a:r>
              <a:rPr lang="tr-TR" dirty="0" err="1"/>
              <a:t>Hemoglobinuria</a:t>
            </a:r>
            <a:r>
              <a:rPr lang="tr-TR" dirty="0"/>
              <a:t> in </a:t>
            </a:r>
            <a:r>
              <a:rPr lang="tr-TR" dirty="0" err="1"/>
              <a:t>Asia</a:t>
            </a:r>
            <a:r>
              <a:rPr lang="tr-TR" dirty="0"/>
              <a:t>: A </a:t>
            </a:r>
            <a:r>
              <a:rPr lang="tr-TR" dirty="0" err="1"/>
              <a:t>Narrative</a:t>
            </a:r>
            <a:r>
              <a:rPr lang="tr-TR" dirty="0"/>
              <a:t> </a:t>
            </a:r>
            <a:r>
              <a:rPr lang="tr-TR" dirty="0" err="1"/>
              <a:t>Review</a:t>
            </a:r>
            <a:r>
              <a:rPr lang="tr-TR" dirty="0"/>
              <a:t>. </a:t>
            </a:r>
            <a:r>
              <a:rPr lang="tr-TR" i="1" dirty="0"/>
              <a:t>International </a:t>
            </a:r>
            <a:r>
              <a:rPr lang="tr-TR" i="1" dirty="0" err="1"/>
              <a:t>Journal</a:t>
            </a:r>
            <a:r>
              <a:rPr lang="tr-TR" i="1" dirty="0"/>
              <a:t> of </a:t>
            </a:r>
            <a:r>
              <a:rPr lang="tr-TR" i="1" dirty="0" err="1"/>
              <a:t>Molecular</a:t>
            </a:r>
            <a:r>
              <a:rPr lang="tr-TR" i="1" dirty="0"/>
              <a:t> </a:t>
            </a:r>
            <a:r>
              <a:rPr lang="tr-TR" i="1" dirty="0" err="1"/>
              <a:t>Sciences</a:t>
            </a:r>
            <a:r>
              <a:rPr lang="tr-TR" dirty="0"/>
              <a:t>. 2025; 26(6):2504. https://doi.org/10.3390/ijms26062504</a:t>
            </a:r>
            <a:r>
              <a:rPr lang="en-US" dirty="0"/>
              <a:t/>
            </a:r>
            <a:br>
              <a:rPr lang="en-US" dirty="0"/>
            </a:br>
            <a:endParaRPr lang="tr-TR" dirty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2286000" y="24133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66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4381" y="0"/>
            <a:ext cx="8229600" cy="1143000"/>
          </a:xfrm>
        </p:spPr>
        <p:txBody>
          <a:bodyPr/>
          <a:lstStyle/>
          <a:p>
            <a:r>
              <a:rPr lang="tr-TR" dirty="0" smtClean="0"/>
              <a:t>TEŞEKKÜR EDERİM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A Rare Masterwork from Claude Monet's Only Trip to Venice | Impressionist &amp;  Modern Art | Sotheby'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928563" cy="543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20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 rot="3931711">
            <a:off x="3745490" y="1759727"/>
            <a:ext cx="5110163" cy="7369497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tr-TR" sz="1800">
              <a:solidFill>
                <a:srgbClr val="FFFFFF"/>
              </a:solidFill>
              <a:latin typeface="Tahoma" pitchFamily="34" charset="0"/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3154103" y="1892302"/>
            <a:ext cx="6966210" cy="4588129"/>
            <a:chOff x="1388" y="1276"/>
            <a:chExt cx="4897" cy="3378"/>
          </a:xfrm>
        </p:grpSpPr>
        <p:grpSp>
          <p:nvGrpSpPr>
            <p:cNvPr id="14457" name="Group 4"/>
            <p:cNvGrpSpPr>
              <a:grpSpLocks/>
            </p:cNvGrpSpPr>
            <p:nvPr/>
          </p:nvGrpSpPr>
          <p:grpSpPr bwMode="auto">
            <a:xfrm rot="20767067" flipV="1">
              <a:off x="3969" y="1561"/>
              <a:ext cx="70" cy="128"/>
              <a:chOff x="1125" y="2977"/>
              <a:chExt cx="204" cy="515"/>
            </a:xfrm>
          </p:grpSpPr>
          <p:sp>
            <p:nvSpPr>
              <p:cNvPr id="15381" name="Oval 5"/>
              <p:cNvSpPr>
                <a:spLocks noChangeArrowheads="1"/>
              </p:cNvSpPr>
              <p:nvPr/>
            </p:nvSpPr>
            <p:spPr bwMode="auto">
              <a:xfrm>
                <a:off x="1148" y="2977"/>
                <a:ext cx="113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2" name="Freeform 6"/>
              <p:cNvSpPr>
                <a:spLocks/>
              </p:cNvSpPr>
              <p:nvPr/>
            </p:nvSpPr>
            <p:spPr bwMode="auto">
              <a:xfrm>
                <a:off x="1125" y="3053"/>
                <a:ext cx="108" cy="434"/>
              </a:xfrm>
              <a:custGeom>
                <a:avLst/>
                <a:gdLst>
                  <a:gd name="T0" fmla="*/ 31 w 108"/>
                  <a:gd name="T1" fmla="*/ 0 h 434"/>
                  <a:gd name="T2" fmla="*/ 16 w 108"/>
                  <a:gd name="T3" fmla="*/ 85 h 434"/>
                  <a:gd name="T4" fmla="*/ 66 w 108"/>
                  <a:gd name="T5" fmla="*/ 164 h 434"/>
                  <a:gd name="T6" fmla="*/ 2 w 108"/>
                  <a:gd name="T7" fmla="*/ 235 h 434"/>
                  <a:gd name="T8" fmla="*/ 80 w 108"/>
                  <a:gd name="T9" fmla="*/ 313 h 434"/>
                  <a:gd name="T10" fmla="*/ 38 w 108"/>
                  <a:gd name="T11" fmla="*/ 349 h 434"/>
                  <a:gd name="T12" fmla="*/ 80 w 108"/>
                  <a:gd name="T13" fmla="*/ 434 h 4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434"/>
                  <a:gd name="T23" fmla="*/ 108 w 108"/>
                  <a:gd name="T24" fmla="*/ 434 h 4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434">
                    <a:moveTo>
                      <a:pt x="31" y="0"/>
                    </a:moveTo>
                    <a:cubicBezTo>
                      <a:pt x="20" y="29"/>
                      <a:pt x="10" y="58"/>
                      <a:pt x="16" y="85"/>
                    </a:cubicBezTo>
                    <a:cubicBezTo>
                      <a:pt x="22" y="112"/>
                      <a:pt x="68" y="139"/>
                      <a:pt x="66" y="164"/>
                    </a:cubicBezTo>
                    <a:cubicBezTo>
                      <a:pt x="64" y="189"/>
                      <a:pt x="0" y="210"/>
                      <a:pt x="2" y="235"/>
                    </a:cubicBezTo>
                    <a:cubicBezTo>
                      <a:pt x="4" y="260"/>
                      <a:pt x="74" y="294"/>
                      <a:pt x="80" y="313"/>
                    </a:cubicBezTo>
                    <a:cubicBezTo>
                      <a:pt x="86" y="332"/>
                      <a:pt x="38" y="329"/>
                      <a:pt x="38" y="349"/>
                    </a:cubicBezTo>
                    <a:cubicBezTo>
                      <a:pt x="38" y="369"/>
                      <a:pt x="108" y="403"/>
                      <a:pt x="80" y="43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383" name="Freeform 7"/>
              <p:cNvSpPr>
                <a:spLocks/>
              </p:cNvSpPr>
              <p:nvPr/>
            </p:nvSpPr>
            <p:spPr bwMode="auto">
              <a:xfrm>
                <a:off x="1221" y="3058"/>
                <a:ext cx="108" cy="434"/>
              </a:xfrm>
              <a:custGeom>
                <a:avLst/>
                <a:gdLst>
                  <a:gd name="T0" fmla="*/ 31 w 108"/>
                  <a:gd name="T1" fmla="*/ 0 h 434"/>
                  <a:gd name="T2" fmla="*/ 16 w 108"/>
                  <a:gd name="T3" fmla="*/ 85 h 434"/>
                  <a:gd name="T4" fmla="*/ 66 w 108"/>
                  <a:gd name="T5" fmla="*/ 164 h 434"/>
                  <a:gd name="T6" fmla="*/ 2 w 108"/>
                  <a:gd name="T7" fmla="*/ 235 h 434"/>
                  <a:gd name="T8" fmla="*/ 80 w 108"/>
                  <a:gd name="T9" fmla="*/ 313 h 434"/>
                  <a:gd name="T10" fmla="*/ 38 w 108"/>
                  <a:gd name="T11" fmla="*/ 349 h 434"/>
                  <a:gd name="T12" fmla="*/ 80 w 108"/>
                  <a:gd name="T13" fmla="*/ 434 h 4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434"/>
                  <a:gd name="T23" fmla="*/ 108 w 108"/>
                  <a:gd name="T24" fmla="*/ 434 h 4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434">
                    <a:moveTo>
                      <a:pt x="31" y="0"/>
                    </a:moveTo>
                    <a:cubicBezTo>
                      <a:pt x="20" y="29"/>
                      <a:pt x="10" y="58"/>
                      <a:pt x="16" y="85"/>
                    </a:cubicBezTo>
                    <a:cubicBezTo>
                      <a:pt x="22" y="112"/>
                      <a:pt x="68" y="139"/>
                      <a:pt x="66" y="164"/>
                    </a:cubicBezTo>
                    <a:cubicBezTo>
                      <a:pt x="64" y="189"/>
                      <a:pt x="0" y="210"/>
                      <a:pt x="2" y="235"/>
                    </a:cubicBezTo>
                    <a:cubicBezTo>
                      <a:pt x="4" y="260"/>
                      <a:pt x="74" y="294"/>
                      <a:pt x="80" y="313"/>
                    </a:cubicBezTo>
                    <a:cubicBezTo>
                      <a:pt x="86" y="332"/>
                      <a:pt x="38" y="329"/>
                      <a:pt x="38" y="349"/>
                    </a:cubicBezTo>
                    <a:cubicBezTo>
                      <a:pt x="38" y="369"/>
                      <a:pt x="108" y="403"/>
                      <a:pt x="80" y="43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4458" name="Group 8"/>
            <p:cNvGrpSpPr>
              <a:grpSpLocks/>
            </p:cNvGrpSpPr>
            <p:nvPr/>
          </p:nvGrpSpPr>
          <p:grpSpPr bwMode="auto">
            <a:xfrm rot="20767067" flipV="1">
              <a:off x="3889" y="1580"/>
              <a:ext cx="70" cy="127"/>
              <a:chOff x="1125" y="2977"/>
              <a:chExt cx="204" cy="515"/>
            </a:xfrm>
          </p:grpSpPr>
          <p:sp>
            <p:nvSpPr>
              <p:cNvPr id="15378" name="Oval 9"/>
              <p:cNvSpPr>
                <a:spLocks noChangeArrowheads="1"/>
              </p:cNvSpPr>
              <p:nvPr/>
            </p:nvSpPr>
            <p:spPr bwMode="auto">
              <a:xfrm>
                <a:off x="1148" y="2977"/>
                <a:ext cx="113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9" name="Freeform 10"/>
              <p:cNvSpPr>
                <a:spLocks/>
              </p:cNvSpPr>
              <p:nvPr/>
            </p:nvSpPr>
            <p:spPr bwMode="auto">
              <a:xfrm>
                <a:off x="1125" y="3053"/>
                <a:ext cx="108" cy="434"/>
              </a:xfrm>
              <a:custGeom>
                <a:avLst/>
                <a:gdLst>
                  <a:gd name="T0" fmla="*/ 31 w 108"/>
                  <a:gd name="T1" fmla="*/ 0 h 434"/>
                  <a:gd name="T2" fmla="*/ 16 w 108"/>
                  <a:gd name="T3" fmla="*/ 85 h 434"/>
                  <a:gd name="T4" fmla="*/ 66 w 108"/>
                  <a:gd name="T5" fmla="*/ 164 h 434"/>
                  <a:gd name="T6" fmla="*/ 2 w 108"/>
                  <a:gd name="T7" fmla="*/ 235 h 434"/>
                  <a:gd name="T8" fmla="*/ 80 w 108"/>
                  <a:gd name="T9" fmla="*/ 313 h 434"/>
                  <a:gd name="T10" fmla="*/ 38 w 108"/>
                  <a:gd name="T11" fmla="*/ 349 h 434"/>
                  <a:gd name="T12" fmla="*/ 80 w 108"/>
                  <a:gd name="T13" fmla="*/ 434 h 4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434"/>
                  <a:gd name="T23" fmla="*/ 108 w 108"/>
                  <a:gd name="T24" fmla="*/ 434 h 4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434">
                    <a:moveTo>
                      <a:pt x="31" y="0"/>
                    </a:moveTo>
                    <a:cubicBezTo>
                      <a:pt x="20" y="29"/>
                      <a:pt x="10" y="58"/>
                      <a:pt x="16" y="85"/>
                    </a:cubicBezTo>
                    <a:cubicBezTo>
                      <a:pt x="22" y="112"/>
                      <a:pt x="68" y="139"/>
                      <a:pt x="66" y="164"/>
                    </a:cubicBezTo>
                    <a:cubicBezTo>
                      <a:pt x="64" y="189"/>
                      <a:pt x="0" y="210"/>
                      <a:pt x="2" y="235"/>
                    </a:cubicBezTo>
                    <a:cubicBezTo>
                      <a:pt x="4" y="260"/>
                      <a:pt x="74" y="294"/>
                      <a:pt x="80" y="313"/>
                    </a:cubicBezTo>
                    <a:cubicBezTo>
                      <a:pt x="86" y="332"/>
                      <a:pt x="38" y="329"/>
                      <a:pt x="38" y="349"/>
                    </a:cubicBezTo>
                    <a:cubicBezTo>
                      <a:pt x="38" y="369"/>
                      <a:pt x="108" y="403"/>
                      <a:pt x="80" y="43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380" name="Freeform 11"/>
              <p:cNvSpPr>
                <a:spLocks/>
              </p:cNvSpPr>
              <p:nvPr/>
            </p:nvSpPr>
            <p:spPr bwMode="auto">
              <a:xfrm>
                <a:off x="1221" y="3058"/>
                <a:ext cx="108" cy="434"/>
              </a:xfrm>
              <a:custGeom>
                <a:avLst/>
                <a:gdLst>
                  <a:gd name="T0" fmla="*/ 31 w 108"/>
                  <a:gd name="T1" fmla="*/ 0 h 434"/>
                  <a:gd name="T2" fmla="*/ 16 w 108"/>
                  <a:gd name="T3" fmla="*/ 85 h 434"/>
                  <a:gd name="T4" fmla="*/ 66 w 108"/>
                  <a:gd name="T5" fmla="*/ 164 h 434"/>
                  <a:gd name="T6" fmla="*/ 2 w 108"/>
                  <a:gd name="T7" fmla="*/ 235 h 434"/>
                  <a:gd name="T8" fmla="*/ 80 w 108"/>
                  <a:gd name="T9" fmla="*/ 313 h 434"/>
                  <a:gd name="T10" fmla="*/ 38 w 108"/>
                  <a:gd name="T11" fmla="*/ 349 h 434"/>
                  <a:gd name="T12" fmla="*/ 80 w 108"/>
                  <a:gd name="T13" fmla="*/ 434 h 4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434"/>
                  <a:gd name="T23" fmla="*/ 108 w 108"/>
                  <a:gd name="T24" fmla="*/ 434 h 4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434">
                    <a:moveTo>
                      <a:pt x="31" y="0"/>
                    </a:moveTo>
                    <a:cubicBezTo>
                      <a:pt x="20" y="29"/>
                      <a:pt x="10" y="58"/>
                      <a:pt x="16" y="85"/>
                    </a:cubicBezTo>
                    <a:cubicBezTo>
                      <a:pt x="22" y="112"/>
                      <a:pt x="68" y="139"/>
                      <a:pt x="66" y="164"/>
                    </a:cubicBezTo>
                    <a:cubicBezTo>
                      <a:pt x="64" y="189"/>
                      <a:pt x="0" y="210"/>
                      <a:pt x="2" y="235"/>
                    </a:cubicBezTo>
                    <a:cubicBezTo>
                      <a:pt x="4" y="260"/>
                      <a:pt x="74" y="294"/>
                      <a:pt x="80" y="313"/>
                    </a:cubicBezTo>
                    <a:cubicBezTo>
                      <a:pt x="86" y="332"/>
                      <a:pt x="38" y="329"/>
                      <a:pt x="38" y="349"/>
                    </a:cubicBezTo>
                    <a:cubicBezTo>
                      <a:pt x="38" y="369"/>
                      <a:pt x="108" y="403"/>
                      <a:pt x="80" y="43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4459" name="Group 12"/>
            <p:cNvGrpSpPr>
              <a:grpSpLocks/>
            </p:cNvGrpSpPr>
            <p:nvPr/>
          </p:nvGrpSpPr>
          <p:grpSpPr bwMode="auto">
            <a:xfrm rot="-2165654">
              <a:off x="2905" y="1977"/>
              <a:ext cx="77" cy="275"/>
              <a:chOff x="1006" y="3203"/>
              <a:chExt cx="113" cy="419"/>
            </a:xfrm>
          </p:grpSpPr>
          <p:grpSp>
            <p:nvGrpSpPr>
              <p:cNvPr id="15370" name="Group 13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375" name="Oval 14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376" name="Freeform 15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377" name="Freeform 16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371" name="Group 17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372" name="Oval 18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373" name="Freeform 19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374" name="Freeform 20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60" name="Group 21"/>
            <p:cNvGrpSpPr>
              <a:grpSpLocks/>
            </p:cNvGrpSpPr>
            <p:nvPr/>
          </p:nvGrpSpPr>
          <p:grpSpPr bwMode="auto">
            <a:xfrm rot="-1661032">
              <a:off x="2974" y="1933"/>
              <a:ext cx="78" cy="275"/>
              <a:chOff x="1006" y="3203"/>
              <a:chExt cx="113" cy="419"/>
            </a:xfrm>
          </p:grpSpPr>
          <p:grpSp>
            <p:nvGrpSpPr>
              <p:cNvPr id="15362" name="Group 22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367" name="Oval 23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368" name="Freeform 24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369" name="Freeform 25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363" name="Group 26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364" name="Oval 27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365" name="Freeform 28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366" name="Freeform 29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61" name="Group 30"/>
            <p:cNvGrpSpPr>
              <a:grpSpLocks/>
            </p:cNvGrpSpPr>
            <p:nvPr/>
          </p:nvGrpSpPr>
          <p:grpSpPr bwMode="auto">
            <a:xfrm rot="-1661032">
              <a:off x="3027" y="1878"/>
              <a:ext cx="78" cy="275"/>
              <a:chOff x="1006" y="3203"/>
              <a:chExt cx="113" cy="419"/>
            </a:xfrm>
          </p:grpSpPr>
          <p:grpSp>
            <p:nvGrpSpPr>
              <p:cNvPr id="15354" name="Group 31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359" name="Oval 32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360" name="Freeform 33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361" name="Freeform 34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355" name="Group 35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356" name="Oval 36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357" name="Freeform 37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358" name="Freeform 38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62" name="Group 39"/>
            <p:cNvGrpSpPr>
              <a:grpSpLocks/>
            </p:cNvGrpSpPr>
            <p:nvPr/>
          </p:nvGrpSpPr>
          <p:grpSpPr bwMode="auto">
            <a:xfrm rot="-1661032">
              <a:off x="3080" y="1843"/>
              <a:ext cx="78" cy="276"/>
              <a:chOff x="1006" y="3203"/>
              <a:chExt cx="113" cy="419"/>
            </a:xfrm>
          </p:grpSpPr>
          <p:grpSp>
            <p:nvGrpSpPr>
              <p:cNvPr id="15346" name="Group 40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351" name="Oval 41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352" name="Freeform 42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353" name="Freeform 43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347" name="Group 44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348" name="Oval 45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349" name="Freeform 46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350" name="Freeform 47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63" name="Group 48"/>
            <p:cNvGrpSpPr>
              <a:grpSpLocks/>
            </p:cNvGrpSpPr>
            <p:nvPr/>
          </p:nvGrpSpPr>
          <p:grpSpPr bwMode="auto">
            <a:xfrm rot="-1209486">
              <a:off x="3140" y="1804"/>
              <a:ext cx="77" cy="276"/>
              <a:chOff x="1006" y="3203"/>
              <a:chExt cx="113" cy="419"/>
            </a:xfrm>
          </p:grpSpPr>
          <p:grpSp>
            <p:nvGrpSpPr>
              <p:cNvPr id="15338" name="Group 49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343" name="Oval 50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344" name="Freeform 51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345" name="Freeform 52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339" name="Group 53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340" name="Oval 54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341" name="Freeform 55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342" name="Freeform 56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64" name="Group 57"/>
            <p:cNvGrpSpPr>
              <a:grpSpLocks/>
            </p:cNvGrpSpPr>
            <p:nvPr/>
          </p:nvGrpSpPr>
          <p:grpSpPr bwMode="auto">
            <a:xfrm rot="-1209486">
              <a:off x="3206" y="1766"/>
              <a:ext cx="78" cy="276"/>
              <a:chOff x="1006" y="3203"/>
              <a:chExt cx="113" cy="419"/>
            </a:xfrm>
          </p:grpSpPr>
          <p:grpSp>
            <p:nvGrpSpPr>
              <p:cNvPr id="15330" name="Group 58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335" name="Oval 59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336" name="Freeform 60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337" name="Freeform 61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331" name="Group 62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332" name="Oval 63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333" name="Freeform 64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334" name="Freeform 65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65" name="Group 66"/>
            <p:cNvGrpSpPr>
              <a:grpSpLocks/>
            </p:cNvGrpSpPr>
            <p:nvPr/>
          </p:nvGrpSpPr>
          <p:grpSpPr bwMode="auto">
            <a:xfrm rot="-1209486">
              <a:off x="3279" y="1726"/>
              <a:ext cx="78" cy="276"/>
              <a:chOff x="1006" y="3203"/>
              <a:chExt cx="113" cy="419"/>
            </a:xfrm>
          </p:grpSpPr>
          <p:grpSp>
            <p:nvGrpSpPr>
              <p:cNvPr id="15322" name="Group 67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327" name="Oval 68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328" name="Freeform 69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329" name="Freeform 70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323" name="Group 71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324" name="Oval 72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325" name="Freeform 73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326" name="Freeform 74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66" name="Group 75"/>
            <p:cNvGrpSpPr>
              <a:grpSpLocks/>
            </p:cNvGrpSpPr>
            <p:nvPr/>
          </p:nvGrpSpPr>
          <p:grpSpPr bwMode="auto">
            <a:xfrm rot="-1209486">
              <a:off x="3347" y="1675"/>
              <a:ext cx="78" cy="275"/>
              <a:chOff x="1006" y="3203"/>
              <a:chExt cx="113" cy="419"/>
            </a:xfrm>
          </p:grpSpPr>
          <p:grpSp>
            <p:nvGrpSpPr>
              <p:cNvPr id="15314" name="Group 76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319" name="Oval 77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320" name="Freeform 78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321" name="Freeform 79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315" name="Group 80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316" name="Oval 81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317" name="Freeform 82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318" name="Freeform 83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67" name="Group 84"/>
            <p:cNvGrpSpPr>
              <a:grpSpLocks/>
            </p:cNvGrpSpPr>
            <p:nvPr/>
          </p:nvGrpSpPr>
          <p:grpSpPr bwMode="auto">
            <a:xfrm rot="-1209486">
              <a:off x="3412" y="1638"/>
              <a:ext cx="77" cy="275"/>
              <a:chOff x="1006" y="3203"/>
              <a:chExt cx="113" cy="419"/>
            </a:xfrm>
          </p:grpSpPr>
          <p:grpSp>
            <p:nvGrpSpPr>
              <p:cNvPr id="15306" name="Group 85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311" name="Oval 86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312" name="Freeform 87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313" name="Freeform 88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307" name="Group 89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308" name="Oval 90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309" name="Freeform 91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310" name="Freeform 92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68" name="Group 93"/>
            <p:cNvGrpSpPr>
              <a:grpSpLocks/>
            </p:cNvGrpSpPr>
            <p:nvPr/>
          </p:nvGrpSpPr>
          <p:grpSpPr bwMode="auto">
            <a:xfrm rot="-832933">
              <a:off x="3490" y="1594"/>
              <a:ext cx="78" cy="276"/>
              <a:chOff x="1006" y="3203"/>
              <a:chExt cx="113" cy="419"/>
            </a:xfrm>
          </p:grpSpPr>
          <p:grpSp>
            <p:nvGrpSpPr>
              <p:cNvPr id="15298" name="Group 94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303" name="Oval 95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304" name="Freeform 96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305" name="Freeform 97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299" name="Group 98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300" name="Oval 99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301" name="Freeform 100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302" name="Freeform 101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69" name="Group 102"/>
            <p:cNvGrpSpPr>
              <a:grpSpLocks/>
            </p:cNvGrpSpPr>
            <p:nvPr/>
          </p:nvGrpSpPr>
          <p:grpSpPr bwMode="auto">
            <a:xfrm rot="-832933">
              <a:off x="3563" y="1568"/>
              <a:ext cx="78" cy="276"/>
              <a:chOff x="1006" y="3203"/>
              <a:chExt cx="113" cy="419"/>
            </a:xfrm>
          </p:grpSpPr>
          <p:grpSp>
            <p:nvGrpSpPr>
              <p:cNvPr id="15290" name="Group 103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295" name="Oval 104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296" name="Freeform 105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297" name="Freeform 106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291" name="Group 107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292" name="Oval 108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293" name="Freeform 109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294" name="Freeform 110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70" name="Group 111"/>
            <p:cNvGrpSpPr>
              <a:grpSpLocks/>
            </p:cNvGrpSpPr>
            <p:nvPr/>
          </p:nvGrpSpPr>
          <p:grpSpPr bwMode="auto">
            <a:xfrm rot="-832933">
              <a:off x="3632" y="1535"/>
              <a:ext cx="77" cy="276"/>
              <a:chOff x="1006" y="3203"/>
              <a:chExt cx="113" cy="419"/>
            </a:xfrm>
          </p:grpSpPr>
          <p:grpSp>
            <p:nvGrpSpPr>
              <p:cNvPr id="15282" name="Group 112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287" name="Oval 113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288" name="Freeform 114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289" name="Freeform 115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283" name="Group 116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284" name="Oval 117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285" name="Freeform 118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286" name="Freeform 119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71" name="Group 120"/>
            <p:cNvGrpSpPr>
              <a:grpSpLocks/>
            </p:cNvGrpSpPr>
            <p:nvPr/>
          </p:nvGrpSpPr>
          <p:grpSpPr bwMode="auto">
            <a:xfrm rot="-832933">
              <a:off x="3722" y="1511"/>
              <a:ext cx="78" cy="275"/>
              <a:chOff x="1006" y="3203"/>
              <a:chExt cx="113" cy="419"/>
            </a:xfrm>
          </p:grpSpPr>
          <p:grpSp>
            <p:nvGrpSpPr>
              <p:cNvPr id="15274" name="Group 121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279" name="Oval 122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280" name="Freeform 123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281" name="Freeform 124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275" name="Group 125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276" name="Oval 126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277" name="Freeform 127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278" name="Freeform 128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72" name="Group 129"/>
            <p:cNvGrpSpPr>
              <a:grpSpLocks/>
            </p:cNvGrpSpPr>
            <p:nvPr/>
          </p:nvGrpSpPr>
          <p:grpSpPr bwMode="auto">
            <a:xfrm rot="-832933">
              <a:off x="3794" y="1462"/>
              <a:ext cx="78" cy="276"/>
              <a:chOff x="1006" y="3203"/>
              <a:chExt cx="113" cy="419"/>
            </a:xfrm>
          </p:grpSpPr>
          <p:grpSp>
            <p:nvGrpSpPr>
              <p:cNvPr id="15266" name="Group 130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271" name="Oval 131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272" name="Freeform 132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273" name="Freeform 133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267" name="Group 134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268" name="Oval 135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269" name="Freeform 136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270" name="Freeform 137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73" name="Group 138"/>
            <p:cNvGrpSpPr>
              <a:grpSpLocks/>
            </p:cNvGrpSpPr>
            <p:nvPr/>
          </p:nvGrpSpPr>
          <p:grpSpPr bwMode="auto">
            <a:xfrm rot="-832933">
              <a:off x="3867" y="1425"/>
              <a:ext cx="69" cy="128"/>
              <a:chOff x="1017" y="3203"/>
              <a:chExt cx="102" cy="193"/>
            </a:xfrm>
          </p:grpSpPr>
          <p:sp>
            <p:nvSpPr>
              <p:cNvPr id="15263" name="Oval 139"/>
              <p:cNvSpPr>
                <a:spLocks noChangeArrowheads="1"/>
              </p:cNvSpPr>
              <p:nvPr/>
            </p:nvSpPr>
            <p:spPr bwMode="auto">
              <a:xfrm>
                <a:off x="1029" y="3203"/>
                <a:ext cx="56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64" name="Freeform 140"/>
              <p:cNvSpPr>
                <a:spLocks/>
              </p:cNvSpPr>
              <p:nvPr/>
            </p:nvSpPr>
            <p:spPr bwMode="auto">
              <a:xfrm>
                <a:off x="1017" y="3231"/>
                <a:ext cx="54" cy="163"/>
              </a:xfrm>
              <a:custGeom>
                <a:avLst/>
                <a:gdLst>
                  <a:gd name="T0" fmla="*/ 1 w 108"/>
                  <a:gd name="T1" fmla="*/ 0 h 434"/>
                  <a:gd name="T2" fmla="*/ 1 w 108"/>
                  <a:gd name="T3" fmla="*/ 0 h 434"/>
                  <a:gd name="T4" fmla="*/ 1 w 108"/>
                  <a:gd name="T5" fmla="*/ 0 h 434"/>
                  <a:gd name="T6" fmla="*/ 1 w 108"/>
                  <a:gd name="T7" fmla="*/ 0 h 434"/>
                  <a:gd name="T8" fmla="*/ 1 w 108"/>
                  <a:gd name="T9" fmla="*/ 0 h 434"/>
                  <a:gd name="T10" fmla="*/ 1 w 108"/>
                  <a:gd name="T11" fmla="*/ 0 h 434"/>
                  <a:gd name="T12" fmla="*/ 1 w 108"/>
                  <a:gd name="T13" fmla="*/ 0 h 4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434"/>
                  <a:gd name="T23" fmla="*/ 108 w 108"/>
                  <a:gd name="T24" fmla="*/ 434 h 4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434">
                    <a:moveTo>
                      <a:pt x="31" y="0"/>
                    </a:moveTo>
                    <a:cubicBezTo>
                      <a:pt x="20" y="29"/>
                      <a:pt x="10" y="58"/>
                      <a:pt x="16" y="85"/>
                    </a:cubicBezTo>
                    <a:cubicBezTo>
                      <a:pt x="22" y="112"/>
                      <a:pt x="68" y="139"/>
                      <a:pt x="66" y="164"/>
                    </a:cubicBezTo>
                    <a:cubicBezTo>
                      <a:pt x="64" y="189"/>
                      <a:pt x="0" y="210"/>
                      <a:pt x="2" y="235"/>
                    </a:cubicBezTo>
                    <a:cubicBezTo>
                      <a:pt x="4" y="260"/>
                      <a:pt x="74" y="294"/>
                      <a:pt x="80" y="313"/>
                    </a:cubicBezTo>
                    <a:cubicBezTo>
                      <a:pt x="86" y="332"/>
                      <a:pt x="38" y="329"/>
                      <a:pt x="38" y="349"/>
                    </a:cubicBezTo>
                    <a:cubicBezTo>
                      <a:pt x="38" y="369"/>
                      <a:pt x="108" y="403"/>
                      <a:pt x="80" y="43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265" name="Freeform 141"/>
              <p:cNvSpPr>
                <a:spLocks/>
              </p:cNvSpPr>
              <p:nvPr/>
            </p:nvSpPr>
            <p:spPr bwMode="auto">
              <a:xfrm>
                <a:off x="1065" y="3233"/>
                <a:ext cx="54" cy="163"/>
              </a:xfrm>
              <a:custGeom>
                <a:avLst/>
                <a:gdLst>
                  <a:gd name="T0" fmla="*/ 1 w 108"/>
                  <a:gd name="T1" fmla="*/ 0 h 434"/>
                  <a:gd name="T2" fmla="*/ 1 w 108"/>
                  <a:gd name="T3" fmla="*/ 0 h 434"/>
                  <a:gd name="T4" fmla="*/ 1 w 108"/>
                  <a:gd name="T5" fmla="*/ 0 h 434"/>
                  <a:gd name="T6" fmla="*/ 1 w 108"/>
                  <a:gd name="T7" fmla="*/ 0 h 434"/>
                  <a:gd name="T8" fmla="*/ 1 w 108"/>
                  <a:gd name="T9" fmla="*/ 0 h 434"/>
                  <a:gd name="T10" fmla="*/ 1 w 108"/>
                  <a:gd name="T11" fmla="*/ 0 h 434"/>
                  <a:gd name="T12" fmla="*/ 1 w 108"/>
                  <a:gd name="T13" fmla="*/ 0 h 4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434"/>
                  <a:gd name="T23" fmla="*/ 108 w 108"/>
                  <a:gd name="T24" fmla="*/ 434 h 4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434">
                    <a:moveTo>
                      <a:pt x="31" y="0"/>
                    </a:moveTo>
                    <a:cubicBezTo>
                      <a:pt x="20" y="29"/>
                      <a:pt x="10" y="58"/>
                      <a:pt x="16" y="85"/>
                    </a:cubicBezTo>
                    <a:cubicBezTo>
                      <a:pt x="22" y="112"/>
                      <a:pt x="68" y="139"/>
                      <a:pt x="66" y="164"/>
                    </a:cubicBezTo>
                    <a:cubicBezTo>
                      <a:pt x="64" y="189"/>
                      <a:pt x="0" y="210"/>
                      <a:pt x="2" y="235"/>
                    </a:cubicBezTo>
                    <a:cubicBezTo>
                      <a:pt x="4" y="260"/>
                      <a:pt x="74" y="294"/>
                      <a:pt x="80" y="313"/>
                    </a:cubicBezTo>
                    <a:cubicBezTo>
                      <a:pt x="86" y="332"/>
                      <a:pt x="38" y="329"/>
                      <a:pt x="38" y="349"/>
                    </a:cubicBezTo>
                    <a:cubicBezTo>
                      <a:pt x="38" y="369"/>
                      <a:pt x="108" y="403"/>
                      <a:pt x="80" y="43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4474" name="Group 142"/>
            <p:cNvGrpSpPr>
              <a:grpSpLocks/>
            </p:cNvGrpSpPr>
            <p:nvPr/>
          </p:nvGrpSpPr>
          <p:grpSpPr bwMode="auto">
            <a:xfrm rot="-832933">
              <a:off x="3954" y="1417"/>
              <a:ext cx="70" cy="127"/>
              <a:chOff x="1017" y="3203"/>
              <a:chExt cx="102" cy="193"/>
            </a:xfrm>
          </p:grpSpPr>
          <p:sp>
            <p:nvSpPr>
              <p:cNvPr id="15260" name="Oval 143"/>
              <p:cNvSpPr>
                <a:spLocks noChangeArrowheads="1"/>
              </p:cNvSpPr>
              <p:nvPr/>
            </p:nvSpPr>
            <p:spPr bwMode="auto">
              <a:xfrm>
                <a:off x="1029" y="3203"/>
                <a:ext cx="56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61" name="Freeform 144"/>
              <p:cNvSpPr>
                <a:spLocks/>
              </p:cNvSpPr>
              <p:nvPr/>
            </p:nvSpPr>
            <p:spPr bwMode="auto">
              <a:xfrm>
                <a:off x="1017" y="3231"/>
                <a:ext cx="54" cy="163"/>
              </a:xfrm>
              <a:custGeom>
                <a:avLst/>
                <a:gdLst>
                  <a:gd name="T0" fmla="*/ 1 w 108"/>
                  <a:gd name="T1" fmla="*/ 0 h 434"/>
                  <a:gd name="T2" fmla="*/ 1 w 108"/>
                  <a:gd name="T3" fmla="*/ 0 h 434"/>
                  <a:gd name="T4" fmla="*/ 1 w 108"/>
                  <a:gd name="T5" fmla="*/ 0 h 434"/>
                  <a:gd name="T6" fmla="*/ 1 w 108"/>
                  <a:gd name="T7" fmla="*/ 0 h 434"/>
                  <a:gd name="T8" fmla="*/ 1 w 108"/>
                  <a:gd name="T9" fmla="*/ 0 h 434"/>
                  <a:gd name="T10" fmla="*/ 1 w 108"/>
                  <a:gd name="T11" fmla="*/ 0 h 434"/>
                  <a:gd name="T12" fmla="*/ 1 w 108"/>
                  <a:gd name="T13" fmla="*/ 0 h 4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434"/>
                  <a:gd name="T23" fmla="*/ 108 w 108"/>
                  <a:gd name="T24" fmla="*/ 434 h 4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434">
                    <a:moveTo>
                      <a:pt x="31" y="0"/>
                    </a:moveTo>
                    <a:cubicBezTo>
                      <a:pt x="20" y="29"/>
                      <a:pt x="10" y="58"/>
                      <a:pt x="16" y="85"/>
                    </a:cubicBezTo>
                    <a:cubicBezTo>
                      <a:pt x="22" y="112"/>
                      <a:pt x="68" y="139"/>
                      <a:pt x="66" y="164"/>
                    </a:cubicBezTo>
                    <a:cubicBezTo>
                      <a:pt x="64" y="189"/>
                      <a:pt x="0" y="210"/>
                      <a:pt x="2" y="235"/>
                    </a:cubicBezTo>
                    <a:cubicBezTo>
                      <a:pt x="4" y="260"/>
                      <a:pt x="74" y="294"/>
                      <a:pt x="80" y="313"/>
                    </a:cubicBezTo>
                    <a:cubicBezTo>
                      <a:pt x="86" y="332"/>
                      <a:pt x="38" y="329"/>
                      <a:pt x="38" y="349"/>
                    </a:cubicBezTo>
                    <a:cubicBezTo>
                      <a:pt x="38" y="369"/>
                      <a:pt x="108" y="403"/>
                      <a:pt x="80" y="43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262" name="Freeform 145"/>
              <p:cNvSpPr>
                <a:spLocks/>
              </p:cNvSpPr>
              <p:nvPr/>
            </p:nvSpPr>
            <p:spPr bwMode="auto">
              <a:xfrm>
                <a:off x="1065" y="3233"/>
                <a:ext cx="54" cy="163"/>
              </a:xfrm>
              <a:custGeom>
                <a:avLst/>
                <a:gdLst>
                  <a:gd name="T0" fmla="*/ 1 w 108"/>
                  <a:gd name="T1" fmla="*/ 0 h 434"/>
                  <a:gd name="T2" fmla="*/ 1 w 108"/>
                  <a:gd name="T3" fmla="*/ 0 h 434"/>
                  <a:gd name="T4" fmla="*/ 1 w 108"/>
                  <a:gd name="T5" fmla="*/ 0 h 434"/>
                  <a:gd name="T6" fmla="*/ 1 w 108"/>
                  <a:gd name="T7" fmla="*/ 0 h 434"/>
                  <a:gd name="T8" fmla="*/ 1 w 108"/>
                  <a:gd name="T9" fmla="*/ 0 h 434"/>
                  <a:gd name="T10" fmla="*/ 1 w 108"/>
                  <a:gd name="T11" fmla="*/ 0 h 434"/>
                  <a:gd name="T12" fmla="*/ 1 w 108"/>
                  <a:gd name="T13" fmla="*/ 0 h 4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434"/>
                  <a:gd name="T23" fmla="*/ 108 w 108"/>
                  <a:gd name="T24" fmla="*/ 434 h 4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434">
                    <a:moveTo>
                      <a:pt x="31" y="0"/>
                    </a:moveTo>
                    <a:cubicBezTo>
                      <a:pt x="20" y="29"/>
                      <a:pt x="10" y="58"/>
                      <a:pt x="16" y="85"/>
                    </a:cubicBezTo>
                    <a:cubicBezTo>
                      <a:pt x="22" y="112"/>
                      <a:pt x="68" y="139"/>
                      <a:pt x="66" y="164"/>
                    </a:cubicBezTo>
                    <a:cubicBezTo>
                      <a:pt x="64" y="189"/>
                      <a:pt x="0" y="210"/>
                      <a:pt x="2" y="235"/>
                    </a:cubicBezTo>
                    <a:cubicBezTo>
                      <a:pt x="4" y="260"/>
                      <a:pt x="74" y="294"/>
                      <a:pt x="80" y="313"/>
                    </a:cubicBezTo>
                    <a:cubicBezTo>
                      <a:pt x="86" y="332"/>
                      <a:pt x="38" y="329"/>
                      <a:pt x="38" y="349"/>
                    </a:cubicBezTo>
                    <a:cubicBezTo>
                      <a:pt x="38" y="369"/>
                      <a:pt x="108" y="403"/>
                      <a:pt x="80" y="43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4475" name="Group 146"/>
            <p:cNvGrpSpPr>
              <a:grpSpLocks/>
            </p:cNvGrpSpPr>
            <p:nvPr/>
          </p:nvGrpSpPr>
          <p:grpSpPr bwMode="auto">
            <a:xfrm rot="-832933">
              <a:off x="4041" y="1387"/>
              <a:ext cx="78" cy="275"/>
              <a:chOff x="1006" y="3203"/>
              <a:chExt cx="113" cy="419"/>
            </a:xfrm>
          </p:grpSpPr>
          <p:grpSp>
            <p:nvGrpSpPr>
              <p:cNvPr id="15252" name="Group 147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257" name="Oval 148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258" name="Freeform 149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259" name="Freeform 150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253" name="Group 151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254" name="Oval 152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255" name="Freeform 153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256" name="Freeform 154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76" name="Group 155"/>
            <p:cNvGrpSpPr>
              <a:grpSpLocks/>
            </p:cNvGrpSpPr>
            <p:nvPr/>
          </p:nvGrpSpPr>
          <p:grpSpPr bwMode="auto">
            <a:xfrm rot="-832933">
              <a:off x="4110" y="1367"/>
              <a:ext cx="78" cy="276"/>
              <a:chOff x="1006" y="3203"/>
              <a:chExt cx="113" cy="419"/>
            </a:xfrm>
          </p:grpSpPr>
          <p:grpSp>
            <p:nvGrpSpPr>
              <p:cNvPr id="15244" name="Group 156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249" name="Oval 157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250" name="Freeform 158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251" name="Freeform 159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245" name="Group 160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246" name="Oval 161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247" name="Freeform 162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248" name="Freeform 163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77" name="Group 164"/>
            <p:cNvGrpSpPr>
              <a:grpSpLocks/>
            </p:cNvGrpSpPr>
            <p:nvPr/>
          </p:nvGrpSpPr>
          <p:grpSpPr bwMode="auto">
            <a:xfrm rot="-832933">
              <a:off x="4199" y="1343"/>
              <a:ext cx="78" cy="276"/>
              <a:chOff x="1006" y="3203"/>
              <a:chExt cx="113" cy="419"/>
            </a:xfrm>
          </p:grpSpPr>
          <p:grpSp>
            <p:nvGrpSpPr>
              <p:cNvPr id="15236" name="Group 165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241" name="Oval 166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242" name="Freeform 167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243" name="Freeform 168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237" name="Group 169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238" name="Oval 170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239" name="Freeform 171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240" name="Freeform 172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78" name="Group 173"/>
            <p:cNvGrpSpPr>
              <a:grpSpLocks/>
            </p:cNvGrpSpPr>
            <p:nvPr/>
          </p:nvGrpSpPr>
          <p:grpSpPr bwMode="auto">
            <a:xfrm rot="-832933">
              <a:off x="4277" y="1323"/>
              <a:ext cx="77" cy="276"/>
              <a:chOff x="1006" y="3203"/>
              <a:chExt cx="113" cy="419"/>
            </a:xfrm>
          </p:grpSpPr>
          <p:grpSp>
            <p:nvGrpSpPr>
              <p:cNvPr id="15228" name="Group 174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233" name="Oval 175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234" name="Freeform 176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235" name="Freeform 177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229" name="Group 178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230" name="Oval 179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231" name="Freeform 180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232" name="Freeform 181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79" name="Group 182"/>
            <p:cNvGrpSpPr>
              <a:grpSpLocks/>
            </p:cNvGrpSpPr>
            <p:nvPr/>
          </p:nvGrpSpPr>
          <p:grpSpPr bwMode="auto">
            <a:xfrm rot="-832933">
              <a:off x="4349" y="1311"/>
              <a:ext cx="77" cy="275"/>
              <a:chOff x="1006" y="3203"/>
              <a:chExt cx="113" cy="419"/>
            </a:xfrm>
          </p:grpSpPr>
          <p:grpSp>
            <p:nvGrpSpPr>
              <p:cNvPr id="15220" name="Group 183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225" name="Oval 184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226" name="Freeform 185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227" name="Freeform 186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221" name="Group 187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222" name="Oval 188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223" name="Freeform 189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224" name="Freeform 190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80" name="Group 191"/>
            <p:cNvGrpSpPr>
              <a:grpSpLocks/>
            </p:cNvGrpSpPr>
            <p:nvPr/>
          </p:nvGrpSpPr>
          <p:grpSpPr bwMode="auto">
            <a:xfrm rot="-832933">
              <a:off x="4434" y="1292"/>
              <a:ext cx="78" cy="276"/>
              <a:chOff x="1006" y="3203"/>
              <a:chExt cx="113" cy="419"/>
            </a:xfrm>
          </p:grpSpPr>
          <p:grpSp>
            <p:nvGrpSpPr>
              <p:cNvPr id="15212" name="Group 192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217" name="Oval 193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218" name="Freeform 194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219" name="Freeform 195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213" name="Group 196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214" name="Oval 197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215" name="Freeform 198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216" name="Freeform 199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81" name="Group 200"/>
            <p:cNvGrpSpPr>
              <a:grpSpLocks/>
            </p:cNvGrpSpPr>
            <p:nvPr/>
          </p:nvGrpSpPr>
          <p:grpSpPr bwMode="auto">
            <a:xfrm rot="-832933">
              <a:off x="4513" y="1293"/>
              <a:ext cx="78" cy="276"/>
              <a:chOff x="1006" y="3203"/>
              <a:chExt cx="113" cy="419"/>
            </a:xfrm>
          </p:grpSpPr>
          <p:grpSp>
            <p:nvGrpSpPr>
              <p:cNvPr id="15204" name="Group 201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209" name="Oval 202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210" name="Freeform 203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211" name="Freeform 204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205" name="Group 205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206" name="Oval 206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207" name="Freeform 207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208" name="Freeform 208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82" name="Group 209"/>
            <p:cNvGrpSpPr>
              <a:grpSpLocks/>
            </p:cNvGrpSpPr>
            <p:nvPr/>
          </p:nvGrpSpPr>
          <p:grpSpPr bwMode="auto">
            <a:xfrm rot="-832933">
              <a:off x="4593" y="1292"/>
              <a:ext cx="78" cy="275"/>
              <a:chOff x="1006" y="3203"/>
              <a:chExt cx="113" cy="419"/>
            </a:xfrm>
          </p:grpSpPr>
          <p:grpSp>
            <p:nvGrpSpPr>
              <p:cNvPr id="15196" name="Group 210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201" name="Oval 211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202" name="Freeform 212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203" name="Freeform 213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197" name="Group 214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198" name="Oval 215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99" name="Freeform 216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200" name="Freeform 217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83" name="Group 218"/>
            <p:cNvGrpSpPr>
              <a:grpSpLocks/>
            </p:cNvGrpSpPr>
            <p:nvPr/>
          </p:nvGrpSpPr>
          <p:grpSpPr bwMode="auto">
            <a:xfrm rot="-591639">
              <a:off x="4670" y="1276"/>
              <a:ext cx="78" cy="276"/>
              <a:chOff x="1006" y="3203"/>
              <a:chExt cx="113" cy="419"/>
            </a:xfrm>
          </p:grpSpPr>
          <p:grpSp>
            <p:nvGrpSpPr>
              <p:cNvPr id="15188" name="Group 219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193" name="Oval 220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94" name="Freeform 221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195" name="Freeform 222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189" name="Group 223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190" name="Oval 224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91" name="Freeform 225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192" name="Freeform 226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84" name="Group 227"/>
            <p:cNvGrpSpPr>
              <a:grpSpLocks/>
            </p:cNvGrpSpPr>
            <p:nvPr/>
          </p:nvGrpSpPr>
          <p:grpSpPr bwMode="auto">
            <a:xfrm rot="-2165654">
              <a:off x="2860" y="2022"/>
              <a:ext cx="78" cy="276"/>
              <a:chOff x="1006" y="3203"/>
              <a:chExt cx="113" cy="419"/>
            </a:xfrm>
          </p:grpSpPr>
          <p:grpSp>
            <p:nvGrpSpPr>
              <p:cNvPr id="15180" name="Group 228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185" name="Oval 229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86" name="Freeform 230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187" name="Freeform 231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181" name="Group 232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182" name="Oval 233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83" name="Freeform 234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184" name="Freeform 235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85" name="Group 236"/>
            <p:cNvGrpSpPr>
              <a:grpSpLocks/>
            </p:cNvGrpSpPr>
            <p:nvPr/>
          </p:nvGrpSpPr>
          <p:grpSpPr bwMode="auto">
            <a:xfrm rot="-2165654">
              <a:off x="2803" y="2052"/>
              <a:ext cx="78" cy="276"/>
              <a:chOff x="1006" y="3203"/>
              <a:chExt cx="113" cy="419"/>
            </a:xfrm>
          </p:grpSpPr>
          <p:grpSp>
            <p:nvGrpSpPr>
              <p:cNvPr id="15172" name="Group 237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177" name="Oval 238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78" name="Freeform 239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179" name="Freeform 240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173" name="Group 241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174" name="Oval 242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75" name="Freeform 243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176" name="Freeform 244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86" name="Group 245"/>
            <p:cNvGrpSpPr>
              <a:grpSpLocks/>
            </p:cNvGrpSpPr>
            <p:nvPr/>
          </p:nvGrpSpPr>
          <p:grpSpPr bwMode="auto">
            <a:xfrm rot="-350346">
              <a:off x="4754" y="1282"/>
              <a:ext cx="77" cy="276"/>
              <a:chOff x="1006" y="3203"/>
              <a:chExt cx="113" cy="419"/>
            </a:xfrm>
          </p:grpSpPr>
          <p:grpSp>
            <p:nvGrpSpPr>
              <p:cNvPr id="15164" name="Group 246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169" name="Oval 247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70" name="Freeform 248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171" name="Freeform 249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165" name="Group 250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166" name="Oval 251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67" name="Freeform 252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168" name="Freeform 253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87" name="Group 254"/>
            <p:cNvGrpSpPr>
              <a:grpSpLocks/>
            </p:cNvGrpSpPr>
            <p:nvPr/>
          </p:nvGrpSpPr>
          <p:grpSpPr bwMode="auto">
            <a:xfrm rot="-252311">
              <a:off x="4843" y="1278"/>
              <a:ext cx="78" cy="276"/>
              <a:chOff x="1006" y="3203"/>
              <a:chExt cx="113" cy="419"/>
            </a:xfrm>
          </p:grpSpPr>
          <p:grpSp>
            <p:nvGrpSpPr>
              <p:cNvPr id="15156" name="Group 255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161" name="Oval 256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62" name="Freeform 257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163" name="Freeform 258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157" name="Group 259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158" name="Oval 260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59" name="Freeform 261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160" name="Freeform 262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88" name="Group 263"/>
            <p:cNvGrpSpPr>
              <a:grpSpLocks/>
            </p:cNvGrpSpPr>
            <p:nvPr/>
          </p:nvGrpSpPr>
          <p:grpSpPr bwMode="auto">
            <a:xfrm rot="-131617">
              <a:off x="4923" y="1290"/>
              <a:ext cx="78" cy="276"/>
              <a:chOff x="1006" y="3203"/>
              <a:chExt cx="113" cy="419"/>
            </a:xfrm>
          </p:grpSpPr>
          <p:grpSp>
            <p:nvGrpSpPr>
              <p:cNvPr id="15148" name="Group 264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153" name="Oval 265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54" name="Freeform 266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155" name="Freeform 267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149" name="Group 268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150" name="Oval 269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51" name="Freeform 270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152" name="Freeform 271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89" name="Group 272"/>
            <p:cNvGrpSpPr>
              <a:grpSpLocks/>
            </p:cNvGrpSpPr>
            <p:nvPr/>
          </p:nvGrpSpPr>
          <p:grpSpPr bwMode="auto">
            <a:xfrm rot="214090">
              <a:off x="5010" y="1292"/>
              <a:ext cx="77" cy="275"/>
              <a:chOff x="1006" y="3203"/>
              <a:chExt cx="113" cy="419"/>
            </a:xfrm>
          </p:grpSpPr>
          <p:grpSp>
            <p:nvGrpSpPr>
              <p:cNvPr id="15140" name="Group 273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145" name="Oval 274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46" name="Freeform 275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147" name="Freeform 276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141" name="Group 277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142" name="Oval 278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43" name="Freeform 279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144" name="Freeform 280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90" name="Group 281"/>
            <p:cNvGrpSpPr>
              <a:grpSpLocks/>
            </p:cNvGrpSpPr>
            <p:nvPr/>
          </p:nvGrpSpPr>
          <p:grpSpPr bwMode="auto">
            <a:xfrm rot="432241">
              <a:off x="5093" y="1298"/>
              <a:ext cx="78" cy="276"/>
              <a:chOff x="1006" y="3203"/>
              <a:chExt cx="113" cy="419"/>
            </a:xfrm>
          </p:grpSpPr>
          <p:grpSp>
            <p:nvGrpSpPr>
              <p:cNvPr id="15132" name="Group 282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137" name="Oval 283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38" name="Freeform 284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139" name="Freeform 285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133" name="Group 286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134" name="Oval 287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35" name="Freeform 288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136" name="Freeform 289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91" name="Group 290"/>
            <p:cNvGrpSpPr>
              <a:grpSpLocks/>
            </p:cNvGrpSpPr>
            <p:nvPr/>
          </p:nvGrpSpPr>
          <p:grpSpPr bwMode="auto">
            <a:xfrm rot="582891">
              <a:off x="5170" y="1315"/>
              <a:ext cx="77" cy="276"/>
              <a:chOff x="1006" y="3203"/>
              <a:chExt cx="113" cy="419"/>
            </a:xfrm>
          </p:grpSpPr>
          <p:grpSp>
            <p:nvGrpSpPr>
              <p:cNvPr id="15124" name="Group 291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129" name="Oval 292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30" name="Freeform 293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131" name="Freeform 294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125" name="Group 295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126" name="Oval 296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27" name="Freeform 297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128" name="Freeform 298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92" name="Group 299"/>
            <p:cNvGrpSpPr>
              <a:grpSpLocks/>
            </p:cNvGrpSpPr>
            <p:nvPr/>
          </p:nvGrpSpPr>
          <p:grpSpPr bwMode="auto">
            <a:xfrm rot="582891">
              <a:off x="5243" y="1329"/>
              <a:ext cx="77" cy="276"/>
              <a:chOff x="1006" y="3203"/>
              <a:chExt cx="113" cy="419"/>
            </a:xfrm>
          </p:grpSpPr>
          <p:grpSp>
            <p:nvGrpSpPr>
              <p:cNvPr id="15116" name="Group 300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121" name="Oval 301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22" name="Freeform 302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123" name="Freeform 303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117" name="Group 304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118" name="Oval 305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19" name="Freeform 306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120" name="Freeform 307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93" name="Group 308"/>
            <p:cNvGrpSpPr>
              <a:grpSpLocks/>
            </p:cNvGrpSpPr>
            <p:nvPr/>
          </p:nvGrpSpPr>
          <p:grpSpPr bwMode="auto">
            <a:xfrm rot="582891">
              <a:off x="5325" y="1348"/>
              <a:ext cx="78" cy="276"/>
              <a:chOff x="1006" y="3203"/>
              <a:chExt cx="113" cy="419"/>
            </a:xfrm>
          </p:grpSpPr>
          <p:grpSp>
            <p:nvGrpSpPr>
              <p:cNvPr id="15108" name="Group 309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113" name="Oval 310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14" name="Freeform 311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115" name="Freeform 312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109" name="Group 313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110" name="Oval 314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11" name="Freeform 315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112" name="Freeform 316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94" name="Group 317"/>
            <p:cNvGrpSpPr>
              <a:grpSpLocks/>
            </p:cNvGrpSpPr>
            <p:nvPr/>
          </p:nvGrpSpPr>
          <p:grpSpPr bwMode="auto">
            <a:xfrm rot="-832933">
              <a:off x="3862" y="1422"/>
              <a:ext cx="69" cy="128"/>
              <a:chOff x="1017" y="3203"/>
              <a:chExt cx="102" cy="193"/>
            </a:xfrm>
          </p:grpSpPr>
          <p:sp>
            <p:nvSpPr>
              <p:cNvPr id="15105" name="Oval 318"/>
              <p:cNvSpPr>
                <a:spLocks noChangeArrowheads="1"/>
              </p:cNvSpPr>
              <p:nvPr/>
            </p:nvSpPr>
            <p:spPr bwMode="auto">
              <a:xfrm>
                <a:off x="1029" y="3203"/>
                <a:ext cx="56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106" name="Freeform 319"/>
              <p:cNvSpPr>
                <a:spLocks/>
              </p:cNvSpPr>
              <p:nvPr/>
            </p:nvSpPr>
            <p:spPr bwMode="auto">
              <a:xfrm>
                <a:off x="1017" y="3231"/>
                <a:ext cx="54" cy="163"/>
              </a:xfrm>
              <a:custGeom>
                <a:avLst/>
                <a:gdLst>
                  <a:gd name="T0" fmla="*/ 1 w 108"/>
                  <a:gd name="T1" fmla="*/ 0 h 434"/>
                  <a:gd name="T2" fmla="*/ 1 w 108"/>
                  <a:gd name="T3" fmla="*/ 0 h 434"/>
                  <a:gd name="T4" fmla="*/ 1 w 108"/>
                  <a:gd name="T5" fmla="*/ 0 h 434"/>
                  <a:gd name="T6" fmla="*/ 1 w 108"/>
                  <a:gd name="T7" fmla="*/ 0 h 434"/>
                  <a:gd name="T8" fmla="*/ 1 w 108"/>
                  <a:gd name="T9" fmla="*/ 0 h 434"/>
                  <a:gd name="T10" fmla="*/ 1 w 108"/>
                  <a:gd name="T11" fmla="*/ 0 h 434"/>
                  <a:gd name="T12" fmla="*/ 1 w 108"/>
                  <a:gd name="T13" fmla="*/ 0 h 4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434"/>
                  <a:gd name="T23" fmla="*/ 108 w 108"/>
                  <a:gd name="T24" fmla="*/ 434 h 4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434">
                    <a:moveTo>
                      <a:pt x="31" y="0"/>
                    </a:moveTo>
                    <a:cubicBezTo>
                      <a:pt x="20" y="29"/>
                      <a:pt x="10" y="58"/>
                      <a:pt x="16" y="85"/>
                    </a:cubicBezTo>
                    <a:cubicBezTo>
                      <a:pt x="22" y="112"/>
                      <a:pt x="68" y="139"/>
                      <a:pt x="66" y="164"/>
                    </a:cubicBezTo>
                    <a:cubicBezTo>
                      <a:pt x="64" y="189"/>
                      <a:pt x="0" y="210"/>
                      <a:pt x="2" y="235"/>
                    </a:cubicBezTo>
                    <a:cubicBezTo>
                      <a:pt x="4" y="260"/>
                      <a:pt x="74" y="294"/>
                      <a:pt x="80" y="313"/>
                    </a:cubicBezTo>
                    <a:cubicBezTo>
                      <a:pt x="86" y="332"/>
                      <a:pt x="38" y="329"/>
                      <a:pt x="38" y="349"/>
                    </a:cubicBezTo>
                    <a:cubicBezTo>
                      <a:pt x="38" y="369"/>
                      <a:pt x="108" y="403"/>
                      <a:pt x="80" y="43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107" name="Freeform 320"/>
              <p:cNvSpPr>
                <a:spLocks/>
              </p:cNvSpPr>
              <p:nvPr/>
            </p:nvSpPr>
            <p:spPr bwMode="auto">
              <a:xfrm>
                <a:off x="1065" y="3233"/>
                <a:ext cx="54" cy="163"/>
              </a:xfrm>
              <a:custGeom>
                <a:avLst/>
                <a:gdLst>
                  <a:gd name="T0" fmla="*/ 1 w 108"/>
                  <a:gd name="T1" fmla="*/ 0 h 434"/>
                  <a:gd name="T2" fmla="*/ 1 w 108"/>
                  <a:gd name="T3" fmla="*/ 0 h 434"/>
                  <a:gd name="T4" fmla="*/ 1 w 108"/>
                  <a:gd name="T5" fmla="*/ 0 h 434"/>
                  <a:gd name="T6" fmla="*/ 1 w 108"/>
                  <a:gd name="T7" fmla="*/ 0 h 434"/>
                  <a:gd name="T8" fmla="*/ 1 w 108"/>
                  <a:gd name="T9" fmla="*/ 0 h 434"/>
                  <a:gd name="T10" fmla="*/ 1 w 108"/>
                  <a:gd name="T11" fmla="*/ 0 h 434"/>
                  <a:gd name="T12" fmla="*/ 1 w 108"/>
                  <a:gd name="T13" fmla="*/ 0 h 4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434"/>
                  <a:gd name="T23" fmla="*/ 108 w 108"/>
                  <a:gd name="T24" fmla="*/ 434 h 4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434">
                    <a:moveTo>
                      <a:pt x="31" y="0"/>
                    </a:moveTo>
                    <a:cubicBezTo>
                      <a:pt x="20" y="29"/>
                      <a:pt x="10" y="58"/>
                      <a:pt x="16" y="85"/>
                    </a:cubicBezTo>
                    <a:cubicBezTo>
                      <a:pt x="22" y="112"/>
                      <a:pt x="68" y="139"/>
                      <a:pt x="66" y="164"/>
                    </a:cubicBezTo>
                    <a:cubicBezTo>
                      <a:pt x="64" y="189"/>
                      <a:pt x="0" y="210"/>
                      <a:pt x="2" y="235"/>
                    </a:cubicBezTo>
                    <a:cubicBezTo>
                      <a:pt x="4" y="260"/>
                      <a:pt x="74" y="294"/>
                      <a:pt x="80" y="313"/>
                    </a:cubicBezTo>
                    <a:cubicBezTo>
                      <a:pt x="86" y="332"/>
                      <a:pt x="38" y="329"/>
                      <a:pt x="38" y="349"/>
                    </a:cubicBezTo>
                    <a:cubicBezTo>
                      <a:pt x="38" y="369"/>
                      <a:pt x="108" y="403"/>
                      <a:pt x="80" y="43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4495" name="Group 321"/>
            <p:cNvGrpSpPr>
              <a:grpSpLocks/>
            </p:cNvGrpSpPr>
            <p:nvPr/>
          </p:nvGrpSpPr>
          <p:grpSpPr bwMode="auto">
            <a:xfrm rot="-832933">
              <a:off x="3949" y="1414"/>
              <a:ext cx="70" cy="127"/>
              <a:chOff x="1017" y="3203"/>
              <a:chExt cx="102" cy="193"/>
            </a:xfrm>
          </p:grpSpPr>
          <p:sp>
            <p:nvSpPr>
              <p:cNvPr id="15102" name="Oval 322"/>
              <p:cNvSpPr>
                <a:spLocks noChangeArrowheads="1"/>
              </p:cNvSpPr>
              <p:nvPr/>
            </p:nvSpPr>
            <p:spPr bwMode="auto">
              <a:xfrm>
                <a:off x="1029" y="3203"/>
                <a:ext cx="56" cy="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103" name="Freeform 323"/>
              <p:cNvSpPr>
                <a:spLocks/>
              </p:cNvSpPr>
              <p:nvPr/>
            </p:nvSpPr>
            <p:spPr bwMode="auto">
              <a:xfrm>
                <a:off x="1017" y="3231"/>
                <a:ext cx="54" cy="163"/>
              </a:xfrm>
              <a:custGeom>
                <a:avLst/>
                <a:gdLst>
                  <a:gd name="T0" fmla="*/ 1 w 108"/>
                  <a:gd name="T1" fmla="*/ 0 h 434"/>
                  <a:gd name="T2" fmla="*/ 1 w 108"/>
                  <a:gd name="T3" fmla="*/ 0 h 434"/>
                  <a:gd name="T4" fmla="*/ 1 w 108"/>
                  <a:gd name="T5" fmla="*/ 0 h 434"/>
                  <a:gd name="T6" fmla="*/ 1 w 108"/>
                  <a:gd name="T7" fmla="*/ 0 h 434"/>
                  <a:gd name="T8" fmla="*/ 1 w 108"/>
                  <a:gd name="T9" fmla="*/ 0 h 434"/>
                  <a:gd name="T10" fmla="*/ 1 w 108"/>
                  <a:gd name="T11" fmla="*/ 0 h 434"/>
                  <a:gd name="T12" fmla="*/ 1 w 108"/>
                  <a:gd name="T13" fmla="*/ 0 h 4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434"/>
                  <a:gd name="T23" fmla="*/ 108 w 108"/>
                  <a:gd name="T24" fmla="*/ 434 h 4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434">
                    <a:moveTo>
                      <a:pt x="31" y="0"/>
                    </a:moveTo>
                    <a:cubicBezTo>
                      <a:pt x="20" y="29"/>
                      <a:pt x="10" y="58"/>
                      <a:pt x="16" y="85"/>
                    </a:cubicBezTo>
                    <a:cubicBezTo>
                      <a:pt x="22" y="112"/>
                      <a:pt x="68" y="139"/>
                      <a:pt x="66" y="164"/>
                    </a:cubicBezTo>
                    <a:cubicBezTo>
                      <a:pt x="64" y="189"/>
                      <a:pt x="0" y="210"/>
                      <a:pt x="2" y="235"/>
                    </a:cubicBezTo>
                    <a:cubicBezTo>
                      <a:pt x="4" y="260"/>
                      <a:pt x="74" y="294"/>
                      <a:pt x="80" y="313"/>
                    </a:cubicBezTo>
                    <a:cubicBezTo>
                      <a:pt x="86" y="332"/>
                      <a:pt x="38" y="329"/>
                      <a:pt x="38" y="349"/>
                    </a:cubicBezTo>
                    <a:cubicBezTo>
                      <a:pt x="38" y="369"/>
                      <a:pt x="108" y="403"/>
                      <a:pt x="80" y="43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104" name="Freeform 324"/>
              <p:cNvSpPr>
                <a:spLocks/>
              </p:cNvSpPr>
              <p:nvPr/>
            </p:nvSpPr>
            <p:spPr bwMode="auto">
              <a:xfrm>
                <a:off x="1065" y="3233"/>
                <a:ext cx="54" cy="163"/>
              </a:xfrm>
              <a:custGeom>
                <a:avLst/>
                <a:gdLst>
                  <a:gd name="T0" fmla="*/ 1 w 108"/>
                  <a:gd name="T1" fmla="*/ 0 h 434"/>
                  <a:gd name="T2" fmla="*/ 1 w 108"/>
                  <a:gd name="T3" fmla="*/ 0 h 434"/>
                  <a:gd name="T4" fmla="*/ 1 w 108"/>
                  <a:gd name="T5" fmla="*/ 0 h 434"/>
                  <a:gd name="T6" fmla="*/ 1 w 108"/>
                  <a:gd name="T7" fmla="*/ 0 h 434"/>
                  <a:gd name="T8" fmla="*/ 1 w 108"/>
                  <a:gd name="T9" fmla="*/ 0 h 434"/>
                  <a:gd name="T10" fmla="*/ 1 w 108"/>
                  <a:gd name="T11" fmla="*/ 0 h 434"/>
                  <a:gd name="T12" fmla="*/ 1 w 108"/>
                  <a:gd name="T13" fmla="*/ 0 h 4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434"/>
                  <a:gd name="T23" fmla="*/ 108 w 108"/>
                  <a:gd name="T24" fmla="*/ 434 h 4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434">
                    <a:moveTo>
                      <a:pt x="31" y="0"/>
                    </a:moveTo>
                    <a:cubicBezTo>
                      <a:pt x="20" y="29"/>
                      <a:pt x="10" y="58"/>
                      <a:pt x="16" y="85"/>
                    </a:cubicBezTo>
                    <a:cubicBezTo>
                      <a:pt x="22" y="112"/>
                      <a:pt x="68" y="139"/>
                      <a:pt x="66" y="164"/>
                    </a:cubicBezTo>
                    <a:cubicBezTo>
                      <a:pt x="64" y="189"/>
                      <a:pt x="0" y="210"/>
                      <a:pt x="2" y="235"/>
                    </a:cubicBezTo>
                    <a:cubicBezTo>
                      <a:pt x="4" y="260"/>
                      <a:pt x="74" y="294"/>
                      <a:pt x="80" y="313"/>
                    </a:cubicBezTo>
                    <a:cubicBezTo>
                      <a:pt x="86" y="332"/>
                      <a:pt x="38" y="329"/>
                      <a:pt x="38" y="349"/>
                    </a:cubicBezTo>
                    <a:cubicBezTo>
                      <a:pt x="38" y="369"/>
                      <a:pt x="108" y="403"/>
                      <a:pt x="80" y="43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4496" name="Group 325"/>
            <p:cNvGrpSpPr>
              <a:grpSpLocks/>
            </p:cNvGrpSpPr>
            <p:nvPr/>
          </p:nvGrpSpPr>
          <p:grpSpPr bwMode="auto">
            <a:xfrm rot="-832933">
              <a:off x="4036" y="1384"/>
              <a:ext cx="78" cy="275"/>
              <a:chOff x="1006" y="3203"/>
              <a:chExt cx="113" cy="419"/>
            </a:xfrm>
          </p:grpSpPr>
          <p:grpSp>
            <p:nvGrpSpPr>
              <p:cNvPr id="15094" name="Group 326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099" name="Oval 327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00" name="Freeform 328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101" name="Freeform 329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095" name="Group 330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096" name="Oval 331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097" name="Freeform 332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098" name="Freeform 333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97" name="Group 334"/>
            <p:cNvGrpSpPr>
              <a:grpSpLocks/>
            </p:cNvGrpSpPr>
            <p:nvPr/>
          </p:nvGrpSpPr>
          <p:grpSpPr bwMode="auto">
            <a:xfrm rot="-832933">
              <a:off x="4105" y="1364"/>
              <a:ext cx="78" cy="276"/>
              <a:chOff x="1006" y="3203"/>
              <a:chExt cx="113" cy="419"/>
            </a:xfrm>
          </p:grpSpPr>
          <p:grpSp>
            <p:nvGrpSpPr>
              <p:cNvPr id="15086" name="Group 335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091" name="Oval 336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092" name="Freeform 337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093" name="Freeform 338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087" name="Group 339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088" name="Oval 340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089" name="Freeform 341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090" name="Freeform 342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98" name="Group 343"/>
            <p:cNvGrpSpPr>
              <a:grpSpLocks/>
            </p:cNvGrpSpPr>
            <p:nvPr/>
          </p:nvGrpSpPr>
          <p:grpSpPr bwMode="auto">
            <a:xfrm rot="-1298323">
              <a:off x="5760" y="3902"/>
              <a:ext cx="67" cy="272"/>
              <a:chOff x="1006" y="3203"/>
              <a:chExt cx="113" cy="419"/>
            </a:xfrm>
          </p:grpSpPr>
          <p:grpSp>
            <p:nvGrpSpPr>
              <p:cNvPr id="15078" name="Group 344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5083" name="Oval 345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084" name="Freeform 346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085" name="Freeform 347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079" name="Group 348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5080" name="Oval 349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081" name="Freeform 350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082" name="Freeform 351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499" name="Group 352"/>
            <p:cNvGrpSpPr>
              <a:grpSpLocks/>
            </p:cNvGrpSpPr>
            <p:nvPr/>
          </p:nvGrpSpPr>
          <p:grpSpPr bwMode="auto">
            <a:xfrm rot="-1065512">
              <a:off x="1615" y="2282"/>
              <a:ext cx="1350" cy="1049"/>
              <a:chOff x="1183" y="2394"/>
              <a:chExt cx="1350" cy="1049"/>
            </a:xfrm>
          </p:grpSpPr>
          <p:grpSp>
            <p:nvGrpSpPr>
              <p:cNvPr id="14883" name="Group 353"/>
              <p:cNvGrpSpPr>
                <a:grpSpLocks/>
              </p:cNvGrpSpPr>
              <p:nvPr/>
            </p:nvGrpSpPr>
            <p:grpSpPr bwMode="auto">
              <a:xfrm rot="18885853" flipV="1">
                <a:off x="1446" y="3272"/>
                <a:ext cx="70" cy="128"/>
                <a:chOff x="1125" y="2977"/>
                <a:chExt cx="204" cy="515"/>
              </a:xfrm>
            </p:grpSpPr>
            <p:sp>
              <p:nvSpPr>
                <p:cNvPr id="15075" name="Oval 354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076" name="Freeform 355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077" name="Freeform 356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4884" name="Group 357"/>
              <p:cNvGrpSpPr>
                <a:grpSpLocks/>
              </p:cNvGrpSpPr>
              <p:nvPr/>
            </p:nvGrpSpPr>
            <p:grpSpPr bwMode="auto">
              <a:xfrm rot="18885853" flipV="1">
                <a:off x="1387" y="3330"/>
                <a:ext cx="70" cy="128"/>
                <a:chOff x="1125" y="2977"/>
                <a:chExt cx="204" cy="515"/>
              </a:xfrm>
            </p:grpSpPr>
            <p:sp>
              <p:nvSpPr>
                <p:cNvPr id="15072" name="Oval 358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073" name="Freeform 359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074" name="Freeform 360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4885" name="Group 361"/>
              <p:cNvGrpSpPr>
                <a:grpSpLocks/>
              </p:cNvGrpSpPr>
              <p:nvPr/>
            </p:nvGrpSpPr>
            <p:grpSpPr bwMode="auto">
              <a:xfrm rot="-2714147">
                <a:off x="1283" y="3265"/>
                <a:ext cx="78" cy="277"/>
                <a:chOff x="1006" y="3203"/>
                <a:chExt cx="113" cy="419"/>
              </a:xfrm>
            </p:grpSpPr>
            <p:grpSp>
              <p:nvGrpSpPr>
                <p:cNvPr id="15064" name="Group 362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5069" name="Oval 363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5070" name="Freeform 364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5071" name="Freeform 365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5065" name="Group 366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5066" name="Oval 367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5067" name="Freeform 368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5068" name="Freeform 369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886" name="Group 370"/>
              <p:cNvGrpSpPr>
                <a:grpSpLocks/>
              </p:cNvGrpSpPr>
              <p:nvPr/>
            </p:nvGrpSpPr>
            <p:grpSpPr bwMode="auto">
              <a:xfrm rot="-2714147">
                <a:off x="1287" y="3208"/>
                <a:ext cx="70" cy="128"/>
                <a:chOff x="1017" y="3203"/>
                <a:chExt cx="102" cy="193"/>
              </a:xfrm>
            </p:grpSpPr>
            <p:sp>
              <p:nvSpPr>
                <p:cNvPr id="15061" name="Oval 371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062" name="Freeform 372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063" name="Freeform 373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4887" name="Group 374"/>
              <p:cNvGrpSpPr>
                <a:grpSpLocks/>
              </p:cNvGrpSpPr>
              <p:nvPr/>
            </p:nvGrpSpPr>
            <p:grpSpPr bwMode="auto">
              <a:xfrm rot="-2714147">
                <a:off x="1358" y="3156"/>
                <a:ext cx="70" cy="128"/>
                <a:chOff x="1017" y="3203"/>
                <a:chExt cx="102" cy="193"/>
              </a:xfrm>
            </p:grpSpPr>
            <p:sp>
              <p:nvSpPr>
                <p:cNvPr id="15058" name="Oval 375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059" name="Freeform 376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060" name="Freeform 377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4888" name="Group 378"/>
              <p:cNvGrpSpPr>
                <a:grpSpLocks/>
              </p:cNvGrpSpPr>
              <p:nvPr/>
            </p:nvGrpSpPr>
            <p:grpSpPr bwMode="auto">
              <a:xfrm rot="-2714147">
                <a:off x="1455" y="3071"/>
                <a:ext cx="78" cy="277"/>
                <a:chOff x="1006" y="3203"/>
                <a:chExt cx="113" cy="419"/>
              </a:xfrm>
            </p:grpSpPr>
            <p:grpSp>
              <p:nvGrpSpPr>
                <p:cNvPr id="15050" name="Group 379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5055" name="Oval 380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5056" name="Freeform 381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5057" name="Freeform 382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5051" name="Group 383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5052" name="Oval 384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5053" name="Freeform 385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5054" name="Freeform 386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889" name="Group 387"/>
              <p:cNvGrpSpPr>
                <a:grpSpLocks/>
              </p:cNvGrpSpPr>
              <p:nvPr/>
            </p:nvGrpSpPr>
            <p:grpSpPr bwMode="auto">
              <a:xfrm rot="-2714147">
                <a:off x="1505" y="3018"/>
                <a:ext cx="78" cy="277"/>
                <a:chOff x="1006" y="3203"/>
                <a:chExt cx="113" cy="419"/>
              </a:xfrm>
            </p:grpSpPr>
            <p:grpSp>
              <p:nvGrpSpPr>
                <p:cNvPr id="15042" name="Group 388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5047" name="Oval 389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5048" name="Freeform 390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5049" name="Freeform 391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5043" name="Group 392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5044" name="Oval 393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5045" name="Freeform 394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5046" name="Freeform 395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890" name="Group 396"/>
              <p:cNvGrpSpPr>
                <a:grpSpLocks/>
              </p:cNvGrpSpPr>
              <p:nvPr/>
            </p:nvGrpSpPr>
            <p:grpSpPr bwMode="auto">
              <a:xfrm rot="-2714147">
                <a:off x="1568" y="2952"/>
                <a:ext cx="78" cy="277"/>
                <a:chOff x="1006" y="3203"/>
                <a:chExt cx="113" cy="419"/>
              </a:xfrm>
            </p:grpSpPr>
            <p:grpSp>
              <p:nvGrpSpPr>
                <p:cNvPr id="15034" name="Group 397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5039" name="Oval 398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5040" name="Freeform 399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5041" name="Freeform 400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5035" name="Group 401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5036" name="Oval 402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5037" name="Freeform 403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5038" name="Freeform 404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891" name="Group 405"/>
              <p:cNvGrpSpPr>
                <a:grpSpLocks/>
              </p:cNvGrpSpPr>
              <p:nvPr/>
            </p:nvGrpSpPr>
            <p:grpSpPr bwMode="auto">
              <a:xfrm rot="-2714147">
                <a:off x="1624" y="2893"/>
                <a:ext cx="78" cy="277"/>
                <a:chOff x="1006" y="3203"/>
                <a:chExt cx="113" cy="419"/>
              </a:xfrm>
            </p:grpSpPr>
            <p:grpSp>
              <p:nvGrpSpPr>
                <p:cNvPr id="15026" name="Group 406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5031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5032" name="Freeform 408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5033" name="Freeform 409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5027" name="Group 410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5028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5029" name="Freeform 412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5030" name="Freeform 413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892" name="Group 414"/>
              <p:cNvGrpSpPr>
                <a:grpSpLocks/>
              </p:cNvGrpSpPr>
              <p:nvPr/>
            </p:nvGrpSpPr>
            <p:grpSpPr bwMode="auto">
              <a:xfrm rot="-2714147">
                <a:off x="1680" y="2845"/>
                <a:ext cx="78" cy="277"/>
                <a:chOff x="1006" y="3203"/>
                <a:chExt cx="113" cy="419"/>
              </a:xfrm>
            </p:grpSpPr>
            <p:grpSp>
              <p:nvGrpSpPr>
                <p:cNvPr id="15018" name="Group 415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5023" name="Oval 416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5024" name="Freeform 417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5025" name="Freeform 418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5019" name="Group 419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5020" name="Oval 420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5021" name="Freeform 421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5022" name="Freeform 422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893" name="Group 423"/>
              <p:cNvGrpSpPr>
                <a:grpSpLocks/>
              </p:cNvGrpSpPr>
              <p:nvPr/>
            </p:nvGrpSpPr>
            <p:grpSpPr bwMode="auto">
              <a:xfrm rot="-2714147">
                <a:off x="1743" y="2785"/>
                <a:ext cx="78" cy="277"/>
                <a:chOff x="1006" y="3203"/>
                <a:chExt cx="113" cy="419"/>
              </a:xfrm>
            </p:grpSpPr>
            <p:grpSp>
              <p:nvGrpSpPr>
                <p:cNvPr id="15010" name="Group 424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5015" name="Oval 425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5016" name="Freeform 426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5017" name="Freeform 427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5011" name="Group 428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5012" name="Oval 429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5013" name="Freeform 430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5014" name="Freeform 431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894" name="Group 432"/>
              <p:cNvGrpSpPr>
                <a:grpSpLocks/>
              </p:cNvGrpSpPr>
              <p:nvPr/>
            </p:nvGrpSpPr>
            <p:grpSpPr bwMode="auto">
              <a:xfrm rot="-2714147">
                <a:off x="1811" y="2744"/>
                <a:ext cx="78" cy="277"/>
                <a:chOff x="1006" y="3203"/>
                <a:chExt cx="113" cy="419"/>
              </a:xfrm>
            </p:grpSpPr>
            <p:grpSp>
              <p:nvGrpSpPr>
                <p:cNvPr id="15002" name="Group 433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5007" name="Oval 434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5008" name="Freeform 435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5009" name="Freeform 436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5003" name="Group 437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5004" name="Oval 438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5005" name="Freeform 439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5006" name="Freeform 440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895" name="Group 441"/>
              <p:cNvGrpSpPr>
                <a:grpSpLocks/>
              </p:cNvGrpSpPr>
              <p:nvPr/>
            </p:nvGrpSpPr>
            <p:grpSpPr bwMode="auto">
              <a:xfrm rot="-2714147">
                <a:off x="1879" y="2702"/>
                <a:ext cx="78" cy="277"/>
                <a:chOff x="1006" y="3203"/>
                <a:chExt cx="113" cy="419"/>
              </a:xfrm>
            </p:grpSpPr>
            <p:grpSp>
              <p:nvGrpSpPr>
                <p:cNvPr id="14994" name="Group 442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999" name="Oval 443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5000" name="Freeform 444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5001" name="Freeform 445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995" name="Group 446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996" name="Oval 447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997" name="Freeform 448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998" name="Freeform 449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896" name="Group 450"/>
              <p:cNvGrpSpPr>
                <a:grpSpLocks/>
              </p:cNvGrpSpPr>
              <p:nvPr/>
            </p:nvGrpSpPr>
            <p:grpSpPr bwMode="auto">
              <a:xfrm rot="-2472853">
                <a:off x="1936" y="2648"/>
                <a:ext cx="78" cy="277"/>
                <a:chOff x="1006" y="3203"/>
                <a:chExt cx="113" cy="419"/>
              </a:xfrm>
            </p:grpSpPr>
            <p:grpSp>
              <p:nvGrpSpPr>
                <p:cNvPr id="14986" name="Group 451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991" name="Oval 452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992" name="Freeform 453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993" name="Freeform 454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987" name="Group 455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988" name="Oval 456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989" name="Freeform 457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990" name="Freeform 458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897" name="Group 459"/>
              <p:cNvGrpSpPr>
                <a:grpSpLocks/>
              </p:cNvGrpSpPr>
              <p:nvPr/>
            </p:nvGrpSpPr>
            <p:grpSpPr bwMode="auto">
              <a:xfrm rot="-2231559">
                <a:off x="2011" y="2610"/>
                <a:ext cx="78" cy="277"/>
                <a:chOff x="1006" y="3203"/>
                <a:chExt cx="113" cy="419"/>
              </a:xfrm>
            </p:grpSpPr>
            <p:grpSp>
              <p:nvGrpSpPr>
                <p:cNvPr id="14978" name="Group 460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983" name="Oval 461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984" name="Freeform 462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985" name="Freeform 463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979" name="Group 464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980" name="Oval 465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981" name="Freeform 466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982" name="Freeform 467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898" name="Group 468"/>
              <p:cNvGrpSpPr>
                <a:grpSpLocks/>
              </p:cNvGrpSpPr>
              <p:nvPr/>
            </p:nvGrpSpPr>
            <p:grpSpPr bwMode="auto">
              <a:xfrm rot="-2133525">
                <a:off x="2086" y="2560"/>
                <a:ext cx="78" cy="277"/>
                <a:chOff x="1006" y="3203"/>
                <a:chExt cx="113" cy="419"/>
              </a:xfrm>
            </p:grpSpPr>
            <p:grpSp>
              <p:nvGrpSpPr>
                <p:cNvPr id="14970" name="Group 469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975" name="Oval 470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976" name="Freeform 471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977" name="Freeform 472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971" name="Group 473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972" name="Oval 474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973" name="Freeform 475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974" name="Freeform 476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899" name="Group 477"/>
              <p:cNvGrpSpPr>
                <a:grpSpLocks/>
              </p:cNvGrpSpPr>
              <p:nvPr/>
            </p:nvGrpSpPr>
            <p:grpSpPr bwMode="auto">
              <a:xfrm rot="-2012831">
                <a:off x="2161" y="2528"/>
                <a:ext cx="78" cy="277"/>
                <a:chOff x="1006" y="3203"/>
                <a:chExt cx="113" cy="419"/>
              </a:xfrm>
            </p:grpSpPr>
            <p:grpSp>
              <p:nvGrpSpPr>
                <p:cNvPr id="14962" name="Group 478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967" name="Oval 479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968" name="Freeform 480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969" name="Freeform 481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963" name="Group 482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964" name="Oval 483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965" name="Freeform 484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966" name="Freeform 485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900" name="Group 486"/>
              <p:cNvGrpSpPr>
                <a:grpSpLocks/>
              </p:cNvGrpSpPr>
              <p:nvPr/>
            </p:nvGrpSpPr>
            <p:grpSpPr bwMode="auto">
              <a:xfrm rot="-1667124">
                <a:off x="2236" y="2484"/>
                <a:ext cx="78" cy="277"/>
                <a:chOff x="1006" y="3203"/>
                <a:chExt cx="113" cy="419"/>
              </a:xfrm>
            </p:grpSpPr>
            <p:grpSp>
              <p:nvGrpSpPr>
                <p:cNvPr id="14954" name="Group 487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959" name="Oval 488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960" name="Freeform 489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961" name="Freeform 490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955" name="Group 491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956" name="Oval 492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957" name="Freeform 493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958" name="Freeform 494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901" name="Group 495"/>
              <p:cNvGrpSpPr>
                <a:grpSpLocks/>
              </p:cNvGrpSpPr>
              <p:nvPr/>
            </p:nvGrpSpPr>
            <p:grpSpPr bwMode="auto">
              <a:xfrm rot="-1448973">
                <a:off x="2311" y="2446"/>
                <a:ext cx="78" cy="277"/>
                <a:chOff x="1006" y="3203"/>
                <a:chExt cx="113" cy="419"/>
              </a:xfrm>
            </p:grpSpPr>
            <p:grpSp>
              <p:nvGrpSpPr>
                <p:cNvPr id="14946" name="Group 496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951" name="Oval 497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952" name="Freeform 498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953" name="Freeform 499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947" name="Group 500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948" name="Oval 501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949" name="Freeform 502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950" name="Freeform 503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902" name="Group 504"/>
              <p:cNvGrpSpPr>
                <a:grpSpLocks/>
              </p:cNvGrpSpPr>
              <p:nvPr/>
            </p:nvGrpSpPr>
            <p:grpSpPr bwMode="auto">
              <a:xfrm rot="-1298323">
                <a:off x="2386" y="2420"/>
                <a:ext cx="78" cy="277"/>
                <a:chOff x="1006" y="3203"/>
                <a:chExt cx="113" cy="419"/>
              </a:xfrm>
            </p:grpSpPr>
            <p:grpSp>
              <p:nvGrpSpPr>
                <p:cNvPr id="14938" name="Group 505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943" name="Oval 506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944" name="Freeform 507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945" name="Freeform 508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939" name="Group 509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940" name="Oval 510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941" name="Freeform 511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942" name="Freeform 512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903" name="Group 513"/>
              <p:cNvGrpSpPr>
                <a:grpSpLocks/>
              </p:cNvGrpSpPr>
              <p:nvPr/>
            </p:nvGrpSpPr>
            <p:grpSpPr bwMode="auto">
              <a:xfrm rot="-1298323">
                <a:off x="2455" y="2394"/>
                <a:ext cx="78" cy="277"/>
                <a:chOff x="1006" y="3203"/>
                <a:chExt cx="113" cy="419"/>
              </a:xfrm>
            </p:grpSpPr>
            <p:grpSp>
              <p:nvGrpSpPr>
                <p:cNvPr id="14930" name="Group 514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935" name="Oval 515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936" name="Freeform 516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937" name="Freeform 517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931" name="Group 518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932" name="Oval 519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933" name="Freeform 520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934" name="Freeform 521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904" name="Group 522"/>
              <p:cNvGrpSpPr>
                <a:grpSpLocks/>
              </p:cNvGrpSpPr>
              <p:nvPr/>
            </p:nvGrpSpPr>
            <p:grpSpPr bwMode="auto">
              <a:xfrm rot="-2714147">
                <a:off x="1281" y="3208"/>
                <a:ext cx="70" cy="128"/>
                <a:chOff x="1017" y="3203"/>
                <a:chExt cx="102" cy="193"/>
              </a:xfrm>
            </p:grpSpPr>
            <p:sp>
              <p:nvSpPr>
                <p:cNvPr id="14927" name="Oval 523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928" name="Freeform 524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929" name="Freeform 525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4905" name="Group 526"/>
              <p:cNvGrpSpPr>
                <a:grpSpLocks/>
              </p:cNvGrpSpPr>
              <p:nvPr/>
            </p:nvGrpSpPr>
            <p:grpSpPr bwMode="auto">
              <a:xfrm rot="-2714147">
                <a:off x="1352" y="3156"/>
                <a:ext cx="70" cy="128"/>
                <a:chOff x="1017" y="3203"/>
                <a:chExt cx="102" cy="193"/>
              </a:xfrm>
            </p:grpSpPr>
            <p:sp>
              <p:nvSpPr>
                <p:cNvPr id="14924" name="Oval 527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925" name="Freeform 528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926" name="Freeform 529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4906" name="Group 530"/>
              <p:cNvGrpSpPr>
                <a:grpSpLocks/>
              </p:cNvGrpSpPr>
              <p:nvPr/>
            </p:nvGrpSpPr>
            <p:grpSpPr bwMode="auto">
              <a:xfrm rot="-2714147">
                <a:off x="1449" y="3071"/>
                <a:ext cx="78" cy="277"/>
                <a:chOff x="1006" y="3203"/>
                <a:chExt cx="113" cy="419"/>
              </a:xfrm>
            </p:grpSpPr>
            <p:grpSp>
              <p:nvGrpSpPr>
                <p:cNvPr id="14916" name="Group 531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921" name="Oval 532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922" name="Freeform 533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923" name="Freeform 534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917" name="Group 535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918" name="Oval 536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919" name="Freeform 537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920" name="Freeform 538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907" name="Group 539"/>
              <p:cNvGrpSpPr>
                <a:grpSpLocks/>
              </p:cNvGrpSpPr>
              <p:nvPr/>
            </p:nvGrpSpPr>
            <p:grpSpPr bwMode="auto">
              <a:xfrm rot="-2714147">
                <a:off x="1499" y="3018"/>
                <a:ext cx="78" cy="277"/>
                <a:chOff x="1006" y="3203"/>
                <a:chExt cx="113" cy="419"/>
              </a:xfrm>
            </p:grpSpPr>
            <p:grpSp>
              <p:nvGrpSpPr>
                <p:cNvPr id="14908" name="Group 540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913" name="Oval 541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914" name="Freeform 542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915" name="Freeform 543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909" name="Group 544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910" name="Oval 545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911" name="Freeform 546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912" name="Freeform 547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</p:grpSp>
        <p:cxnSp>
          <p:nvCxnSpPr>
            <p:cNvPr id="14500" name="AutoShape 548"/>
            <p:cNvCxnSpPr>
              <a:cxnSpLocks noChangeShapeType="1"/>
            </p:cNvCxnSpPr>
            <p:nvPr/>
          </p:nvCxnSpPr>
          <p:spPr bwMode="auto">
            <a:xfrm rot="6353068">
              <a:off x="6242" y="1868"/>
              <a:ext cx="0" cy="0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4501" name="Group 549"/>
            <p:cNvGrpSpPr>
              <a:grpSpLocks/>
            </p:cNvGrpSpPr>
            <p:nvPr/>
          </p:nvGrpSpPr>
          <p:grpSpPr bwMode="auto">
            <a:xfrm rot="2306200">
              <a:off x="5523" y="1447"/>
              <a:ext cx="77" cy="277"/>
              <a:chOff x="1006" y="3203"/>
              <a:chExt cx="113" cy="419"/>
            </a:xfrm>
          </p:grpSpPr>
          <p:grpSp>
            <p:nvGrpSpPr>
              <p:cNvPr id="14875" name="Group 550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4880" name="Oval 551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81" name="Freeform 552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882" name="Freeform 553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4876" name="Group 554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4877" name="Oval 555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78" name="Freeform 556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879" name="Freeform 557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502" name="Group 558"/>
            <p:cNvGrpSpPr>
              <a:grpSpLocks/>
            </p:cNvGrpSpPr>
            <p:nvPr/>
          </p:nvGrpSpPr>
          <p:grpSpPr bwMode="auto">
            <a:xfrm rot="2810822">
              <a:off x="5583" y="1501"/>
              <a:ext cx="77" cy="277"/>
              <a:chOff x="1006" y="3203"/>
              <a:chExt cx="113" cy="419"/>
            </a:xfrm>
          </p:grpSpPr>
          <p:grpSp>
            <p:nvGrpSpPr>
              <p:cNvPr id="14867" name="Group 559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4872" name="Oval 560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73" name="Freeform 561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874" name="Freeform 562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4868" name="Group 563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4869" name="Oval 564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70" name="Freeform 565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871" name="Freeform 566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503" name="Group 567"/>
            <p:cNvGrpSpPr>
              <a:grpSpLocks/>
            </p:cNvGrpSpPr>
            <p:nvPr/>
          </p:nvGrpSpPr>
          <p:grpSpPr bwMode="auto">
            <a:xfrm rot="2810822">
              <a:off x="5649" y="1538"/>
              <a:ext cx="77" cy="277"/>
              <a:chOff x="1006" y="3203"/>
              <a:chExt cx="113" cy="419"/>
            </a:xfrm>
          </p:grpSpPr>
          <p:grpSp>
            <p:nvGrpSpPr>
              <p:cNvPr id="14859" name="Group 568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4864" name="Oval 569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65" name="Freeform 570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866" name="Freeform 571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4860" name="Group 572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4861" name="Oval 573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62" name="Freeform 574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863" name="Freeform 575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504" name="Group 576"/>
            <p:cNvGrpSpPr>
              <a:grpSpLocks/>
            </p:cNvGrpSpPr>
            <p:nvPr/>
          </p:nvGrpSpPr>
          <p:grpSpPr bwMode="auto">
            <a:xfrm rot="2810822">
              <a:off x="5695" y="1580"/>
              <a:ext cx="77" cy="277"/>
              <a:chOff x="1006" y="3203"/>
              <a:chExt cx="113" cy="419"/>
            </a:xfrm>
          </p:grpSpPr>
          <p:grpSp>
            <p:nvGrpSpPr>
              <p:cNvPr id="14851" name="Group 577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4856" name="Oval 578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57" name="Freeform 579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858" name="Freeform 580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4852" name="Group 581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4853" name="Oval 582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54" name="Freeform 583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855" name="Freeform 584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505" name="Group 585"/>
            <p:cNvGrpSpPr>
              <a:grpSpLocks/>
            </p:cNvGrpSpPr>
            <p:nvPr/>
          </p:nvGrpSpPr>
          <p:grpSpPr bwMode="auto">
            <a:xfrm rot="3262368">
              <a:off x="5750" y="1627"/>
              <a:ext cx="77" cy="277"/>
              <a:chOff x="1006" y="3203"/>
              <a:chExt cx="113" cy="419"/>
            </a:xfrm>
          </p:grpSpPr>
          <p:grpSp>
            <p:nvGrpSpPr>
              <p:cNvPr id="14843" name="Group 586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4848" name="Oval 587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49" name="Freeform 588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850" name="Freeform 589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4844" name="Group 590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4845" name="Oval 591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46" name="Freeform 592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847" name="Freeform 593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506" name="Group 594"/>
            <p:cNvGrpSpPr>
              <a:grpSpLocks/>
            </p:cNvGrpSpPr>
            <p:nvPr/>
          </p:nvGrpSpPr>
          <p:grpSpPr bwMode="auto">
            <a:xfrm rot="3262368">
              <a:off x="5803" y="1681"/>
              <a:ext cx="77" cy="277"/>
              <a:chOff x="1006" y="3203"/>
              <a:chExt cx="113" cy="419"/>
            </a:xfrm>
          </p:grpSpPr>
          <p:grpSp>
            <p:nvGrpSpPr>
              <p:cNvPr id="14835" name="Group 595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4840" name="Oval 596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41" name="Freeform 597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842" name="Freeform 598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4836" name="Group 599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4837" name="Oval 600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38" name="Freeform 601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839" name="Freeform 602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507" name="Group 603"/>
            <p:cNvGrpSpPr>
              <a:grpSpLocks/>
            </p:cNvGrpSpPr>
            <p:nvPr/>
          </p:nvGrpSpPr>
          <p:grpSpPr bwMode="auto">
            <a:xfrm rot="3262368">
              <a:off x="5861" y="1740"/>
              <a:ext cx="76" cy="277"/>
              <a:chOff x="1006" y="3203"/>
              <a:chExt cx="113" cy="419"/>
            </a:xfrm>
          </p:grpSpPr>
          <p:grpSp>
            <p:nvGrpSpPr>
              <p:cNvPr id="14827" name="Group 604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4832" name="Oval 605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33" name="Freeform 606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834" name="Freeform 607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4828" name="Group 608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4829" name="Oval 609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30" name="Freeform 610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831" name="Freeform 611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508" name="Group 612"/>
            <p:cNvGrpSpPr>
              <a:grpSpLocks/>
            </p:cNvGrpSpPr>
            <p:nvPr/>
          </p:nvGrpSpPr>
          <p:grpSpPr bwMode="auto">
            <a:xfrm rot="3262368">
              <a:off x="5925" y="1791"/>
              <a:ext cx="77" cy="277"/>
              <a:chOff x="1006" y="3203"/>
              <a:chExt cx="113" cy="419"/>
            </a:xfrm>
          </p:grpSpPr>
          <p:grpSp>
            <p:nvGrpSpPr>
              <p:cNvPr id="14819" name="Group 613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4824" name="Oval 614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25" name="Freeform 615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826" name="Freeform 616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4820" name="Group 617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4821" name="Oval 618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22" name="Freeform 619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823" name="Freeform 620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509" name="Group 621"/>
            <p:cNvGrpSpPr>
              <a:grpSpLocks/>
            </p:cNvGrpSpPr>
            <p:nvPr/>
          </p:nvGrpSpPr>
          <p:grpSpPr bwMode="auto">
            <a:xfrm rot="3262368">
              <a:off x="5970" y="1845"/>
              <a:ext cx="77" cy="277"/>
              <a:chOff x="1006" y="3203"/>
              <a:chExt cx="113" cy="419"/>
            </a:xfrm>
          </p:grpSpPr>
          <p:grpSp>
            <p:nvGrpSpPr>
              <p:cNvPr id="14811" name="Group 622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4816" name="Oval 623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17" name="Freeform 624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818" name="Freeform 625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4812" name="Group 626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4813" name="Oval 627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14" name="Freeform 628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815" name="Freeform 629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510" name="Group 630"/>
            <p:cNvGrpSpPr>
              <a:grpSpLocks/>
            </p:cNvGrpSpPr>
            <p:nvPr/>
          </p:nvGrpSpPr>
          <p:grpSpPr bwMode="auto">
            <a:xfrm rot="3638921">
              <a:off x="6008" y="1916"/>
              <a:ext cx="77" cy="277"/>
              <a:chOff x="1006" y="3203"/>
              <a:chExt cx="113" cy="419"/>
            </a:xfrm>
          </p:grpSpPr>
          <p:grpSp>
            <p:nvGrpSpPr>
              <p:cNvPr id="14803" name="Group 631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4808" name="Oval 632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09" name="Freeform 633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810" name="Freeform 634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4804" name="Group 635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4805" name="Oval 636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06" name="Freeform 637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807" name="Freeform 638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511" name="Group 639"/>
            <p:cNvGrpSpPr>
              <a:grpSpLocks/>
            </p:cNvGrpSpPr>
            <p:nvPr/>
          </p:nvGrpSpPr>
          <p:grpSpPr bwMode="auto">
            <a:xfrm rot="3638921">
              <a:off x="6043" y="1987"/>
              <a:ext cx="77" cy="277"/>
              <a:chOff x="1006" y="3203"/>
              <a:chExt cx="113" cy="419"/>
            </a:xfrm>
          </p:grpSpPr>
          <p:grpSp>
            <p:nvGrpSpPr>
              <p:cNvPr id="14795" name="Group 640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4800" name="Oval 641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01" name="Freeform 642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802" name="Freeform 643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4796" name="Group 644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4797" name="Oval 645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798" name="Freeform 646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799" name="Freeform 647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512" name="Group 648"/>
            <p:cNvGrpSpPr>
              <a:grpSpLocks/>
            </p:cNvGrpSpPr>
            <p:nvPr/>
          </p:nvGrpSpPr>
          <p:grpSpPr bwMode="auto">
            <a:xfrm rot="3638921">
              <a:off x="6078" y="2053"/>
              <a:ext cx="77" cy="277"/>
              <a:chOff x="1006" y="3203"/>
              <a:chExt cx="113" cy="419"/>
            </a:xfrm>
          </p:grpSpPr>
          <p:grpSp>
            <p:nvGrpSpPr>
              <p:cNvPr id="14787" name="Group 649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4792" name="Oval 650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793" name="Freeform 651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794" name="Freeform 652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4788" name="Group 653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4789" name="Oval 654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790" name="Freeform 655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791" name="Freeform 656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513" name="Group 657"/>
            <p:cNvGrpSpPr>
              <a:grpSpLocks/>
            </p:cNvGrpSpPr>
            <p:nvPr/>
          </p:nvGrpSpPr>
          <p:grpSpPr bwMode="auto">
            <a:xfrm rot="3638921">
              <a:off x="6108" y="2125"/>
              <a:ext cx="77" cy="277"/>
              <a:chOff x="1006" y="3203"/>
              <a:chExt cx="113" cy="419"/>
            </a:xfrm>
          </p:grpSpPr>
          <p:grpSp>
            <p:nvGrpSpPr>
              <p:cNvPr id="14779" name="Group 658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4784" name="Oval 659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785" name="Freeform 660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786" name="Freeform 661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4780" name="Group 662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4781" name="Oval 663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782" name="Freeform 664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783" name="Freeform 665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514" name="Group 666"/>
            <p:cNvGrpSpPr>
              <a:grpSpLocks/>
            </p:cNvGrpSpPr>
            <p:nvPr/>
          </p:nvGrpSpPr>
          <p:grpSpPr bwMode="auto">
            <a:xfrm rot="2306200">
              <a:off x="5468" y="1416"/>
              <a:ext cx="77" cy="277"/>
              <a:chOff x="1006" y="3203"/>
              <a:chExt cx="113" cy="419"/>
            </a:xfrm>
          </p:grpSpPr>
          <p:grpSp>
            <p:nvGrpSpPr>
              <p:cNvPr id="14771" name="Group 667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4776" name="Oval 668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777" name="Freeform 669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778" name="Freeform 670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4772" name="Group 671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4773" name="Oval 672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774" name="Freeform 673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775" name="Freeform 674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515" name="Group 675"/>
            <p:cNvGrpSpPr>
              <a:grpSpLocks/>
            </p:cNvGrpSpPr>
            <p:nvPr/>
          </p:nvGrpSpPr>
          <p:grpSpPr bwMode="auto">
            <a:xfrm rot="-881479">
              <a:off x="1388" y="3494"/>
              <a:ext cx="764" cy="1004"/>
              <a:chOff x="824" y="3353"/>
              <a:chExt cx="749" cy="967"/>
            </a:xfrm>
          </p:grpSpPr>
          <p:cxnSp>
            <p:nvCxnSpPr>
              <p:cNvPr id="14644" name="AutoShape 676"/>
              <p:cNvCxnSpPr>
                <a:cxnSpLocks noChangeShapeType="1"/>
              </p:cNvCxnSpPr>
              <p:nvPr/>
            </p:nvCxnSpPr>
            <p:spPr bwMode="auto">
              <a:xfrm>
                <a:off x="1063" y="3476"/>
                <a:ext cx="0" cy="0"/>
              </a:xfrm>
              <a:prstGeom prst="straightConnector1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4645" name="Group 677"/>
              <p:cNvGrpSpPr>
                <a:grpSpLocks/>
              </p:cNvGrpSpPr>
              <p:nvPr/>
            </p:nvGrpSpPr>
            <p:grpSpPr bwMode="auto">
              <a:xfrm rot="-4046868">
                <a:off x="939" y="4079"/>
                <a:ext cx="78" cy="277"/>
                <a:chOff x="1006" y="3203"/>
                <a:chExt cx="113" cy="419"/>
              </a:xfrm>
            </p:grpSpPr>
            <p:grpSp>
              <p:nvGrpSpPr>
                <p:cNvPr id="14763" name="Group 678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768" name="Oval 679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769" name="Freeform 680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770" name="Freeform 681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764" name="Group 682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765" name="Oval 683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766" name="Freeform 684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767" name="Freeform 685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646" name="Group 686"/>
              <p:cNvGrpSpPr>
                <a:grpSpLocks/>
              </p:cNvGrpSpPr>
              <p:nvPr/>
            </p:nvGrpSpPr>
            <p:grpSpPr bwMode="auto">
              <a:xfrm rot="-3542246">
                <a:off x="975" y="4006"/>
                <a:ext cx="78" cy="277"/>
                <a:chOff x="1006" y="3203"/>
                <a:chExt cx="113" cy="419"/>
              </a:xfrm>
            </p:grpSpPr>
            <p:grpSp>
              <p:nvGrpSpPr>
                <p:cNvPr id="14755" name="Group 687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760" name="Oval 688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761" name="Freeform 689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762" name="Freeform 690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756" name="Group 691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757" name="Oval 692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758" name="Freeform 693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759" name="Freeform 694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647" name="Group 695"/>
              <p:cNvGrpSpPr>
                <a:grpSpLocks/>
              </p:cNvGrpSpPr>
              <p:nvPr/>
            </p:nvGrpSpPr>
            <p:grpSpPr bwMode="auto">
              <a:xfrm rot="-3542246">
                <a:off x="992" y="3931"/>
                <a:ext cx="78" cy="277"/>
                <a:chOff x="1006" y="3203"/>
                <a:chExt cx="113" cy="419"/>
              </a:xfrm>
            </p:grpSpPr>
            <p:grpSp>
              <p:nvGrpSpPr>
                <p:cNvPr id="14747" name="Group 696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752" name="Oval 697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753" name="Freeform 698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754" name="Freeform 699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748" name="Group 700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749" name="Oval 701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750" name="Freeform 702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751" name="Freeform 703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648" name="Group 704"/>
              <p:cNvGrpSpPr>
                <a:grpSpLocks/>
              </p:cNvGrpSpPr>
              <p:nvPr/>
            </p:nvGrpSpPr>
            <p:grpSpPr bwMode="auto">
              <a:xfrm rot="-3542246">
                <a:off x="1020" y="3874"/>
                <a:ext cx="78" cy="277"/>
                <a:chOff x="1006" y="3203"/>
                <a:chExt cx="113" cy="419"/>
              </a:xfrm>
            </p:grpSpPr>
            <p:grpSp>
              <p:nvGrpSpPr>
                <p:cNvPr id="14739" name="Group 705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744" name="Oval 706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745" name="Freeform 707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746" name="Freeform 708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740" name="Group 709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741" name="Oval 710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742" name="Freeform 711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743" name="Freeform 712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649" name="Group 713"/>
              <p:cNvGrpSpPr>
                <a:grpSpLocks/>
              </p:cNvGrpSpPr>
              <p:nvPr/>
            </p:nvGrpSpPr>
            <p:grpSpPr bwMode="auto">
              <a:xfrm rot="-3090699">
                <a:off x="1050" y="3808"/>
                <a:ext cx="78" cy="277"/>
                <a:chOff x="1006" y="3203"/>
                <a:chExt cx="113" cy="419"/>
              </a:xfrm>
            </p:grpSpPr>
            <p:grpSp>
              <p:nvGrpSpPr>
                <p:cNvPr id="14731" name="Group 714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736" name="Oval 715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737" name="Freeform 716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738" name="Freeform 717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732" name="Group 718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733" name="Oval 719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734" name="Freeform 720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735" name="Freeform 721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650" name="Group 722"/>
              <p:cNvGrpSpPr>
                <a:grpSpLocks/>
              </p:cNvGrpSpPr>
              <p:nvPr/>
            </p:nvGrpSpPr>
            <p:grpSpPr bwMode="auto">
              <a:xfrm rot="-3090699">
                <a:off x="1087" y="3741"/>
                <a:ext cx="78" cy="277"/>
                <a:chOff x="1006" y="3203"/>
                <a:chExt cx="113" cy="419"/>
              </a:xfrm>
            </p:grpSpPr>
            <p:grpSp>
              <p:nvGrpSpPr>
                <p:cNvPr id="14723" name="Group 723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728" name="Oval 724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729" name="Freeform 725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730" name="Freeform 726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724" name="Group 727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725" name="Oval 728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726" name="Freeform 729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727" name="Freeform 730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651" name="Group 731"/>
              <p:cNvGrpSpPr>
                <a:grpSpLocks/>
              </p:cNvGrpSpPr>
              <p:nvPr/>
            </p:nvGrpSpPr>
            <p:grpSpPr bwMode="auto">
              <a:xfrm rot="-3090699">
                <a:off x="1129" y="3669"/>
                <a:ext cx="78" cy="277"/>
                <a:chOff x="1006" y="3203"/>
                <a:chExt cx="113" cy="419"/>
              </a:xfrm>
            </p:grpSpPr>
            <p:grpSp>
              <p:nvGrpSpPr>
                <p:cNvPr id="14715" name="Group 732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720" name="Oval 733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721" name="Freeform 734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722" name="Freeform 735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716" name="Group 736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717" name="Oval 737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718" name="Freeform 738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719" name="Freeform 739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652" name="Group 740"/>
              <p:cNvGrpSpPr>
                <a:grpSpLocks/>
              </p:cNvGrpSpPr>
              <p:nvPr/>
            </p:nvGrpSpPr>
            <p:grpSpPr bwMode="auto">
              <a:xfrm rot="-3090699">
                <a:off x="1160" y="3590"/>
                <a:ext cx="78" cy="277"/>
                <a:chOff x="1006" y="3203"/>
                <a:chExt cx="113" cy="419"/>
              </a:xfrm>
            </p:grpSpPr>
            <p:grpSp>
              <p:nvGrpSpPr>
                <p:cNvPr id="14707" name="Group 741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712" name="Oval 742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713" name="Freeform 743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714" name="Freeform 744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708" name="Group 745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709" name="Oval 746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710" name="Freeform 747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711" name="Freeform 748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653" name="Group 749"/>
              <p:cNvGrpSpPr>
                <a:grpSpLocks/>
              </p:cNvGrpSpPr>
              <p:nvPr/>
            </p:nvGrpSpPr>
            <p:grpSpPr bwMode="auto">
              <a:xfrm rot="-3090699">
                <a:off x="1197" y="3524"/>
                <a:ext cx="78" cy="277"/>
                <a:chOff x="1006" y="3203"/>
                <a:chExt cx="113" cy="419"/>
              </a:xfrm>
            </p:grpSpPr>
            <p:grpSp>
              <p:nvGrpSpPr>
                <p:cNvPr id="14699" name="Group 750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704" name="Oval 751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705" name="Freeform 752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706" name="Freeform 753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700" name="Group 754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701" name="Oval 755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702" name="Freeform 756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703" name="Freeform 757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654" name="Group 758"/>
              <p:cNvGrpSpPr>
                <a:grpSpLocks/>
              </p:cNvGrpSpPr>
              <p:nvPr/>
            </p:nvGrpSpPr>
            <p:grpSpPr bwMode="auto">
              <a:xfrm rot="-2714147">
                <a:off x="1241" y="3446"/>
                <a:ext cx="78" cy="277"/>
                <a:chOff x="1006" y="3203"/>
                <a:chExt cx="113" cy="419"/>
              </a:xfrm>
            </p:grpSpPr>
            <p:grpSp>
              <p:nvGrpSpPr>
                <p:cNvPr id="14691" name="Group 759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696" name="Oval 760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697" name="Freeform 761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698" name="Freeform 762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692" name="Group 763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693" name="Oval 764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694" name="Freeform 765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695" name="Freeform 766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655" name="Group 767"/>
              <p:cNvGrpSpPr>
                <a:grpSpLocks/>
              </p:cNvGrpSpPr>
              <p:nvPr/>
            </p:nvGrpSpPr>
            <p:grpSpPr bwMode="auto">
              <a:xfrm rot="-2714147">
                <a:off x="1290" y="3386"/>
                <a:ext cx="78" cy="277"/>
                <a:chOff x="1006" y="3203"/>
                <a:chExt cx="113" cy="419"/>
              </a:xfrm>
            </p:grpSpPr>
            <p:grpSp>
              <p:nvGrpSpPr>
                <p:cNvPr id="14683" name="Group 768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688" name="Oval 769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689" name="Freeform 770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690" name="Freeform 771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684" name="Group 772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685" name="Oval 773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686" name="Freeform 774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687" name="Freeform 775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656" name="Group 776"/>
              <p:cNvGrpSpPr>
                <a:grpSpLocks/>
              </p:cNvGrpSpPr>
              <p:nvPr/>
            </p:nvGrpSpPr>
            <p:grpSpPr bwMode="auto">
              <a:xfrm rot="-2714147">
                <a:off x="1332" y="3320"/>
                <a:ext cx="78" cy="277"/>
                <a:chOff x="1006" y="3203"/>
                <a:chExt cx="113" cy="419"/>
              </a:xfrm>
            </p:grpSpPr>
            <p:grpSp>
              <p:nvGrpSpPr>
                <p:cNvPr id="14675" name="Group 777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680" name="Oval 778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681" name="Freeform 779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682" name="Freeform 780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676" name="Group 781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677" name="Oval 782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678" name="Freeform 783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679" name="Freeform 784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657" name="Group 785"/>
              <p:cNvGrpSpPr>
                <a:grpSpLocks/>
              </p:cNvGrpSpPr>
              <p:nvPr/>
            </p:nvGrpSpPr>
            <p:grpSpPr bwMode="auto">
              <a:xfrm rot="-2714147">
                <a:off x="1396" y="3253"/>
                <a:ext cx="78" cy="277"/>
                <a:chOff x="1006" y="3203"/>
                <a:chExt cx="113" cy="419"/>
              </a:xfrm>
            </p:grpSpPr>
            <p:grpSp>
              <p:nvGrpSpPr>
                <p:cNvPr id="14667" name="Group 786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672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673" name="Freeform 788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674" name="Freeform 789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668" name="Group 790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669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670" name="Freeform 792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671" name="Freeform 793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658" name="Group 794"/>
              <p:cNvGrpSpPr>
                <a:grpSpLocks/>
              </p:cNvGrpSpPr>
              <p:nvPr/>
            </p:nvGrpSpPr>
            <p:grpSpPr bwMode="auto">
              <a:xfrm rot="-4046868">
                <a:off x="924" y="4142"/>
                <a:ext cx="78" cy="277"/>
                <a:chOff x="1006" y="3203"/>
                <a:chExt cx="113" cy="419"/>
              </a:xfrm>
            </p:grpSpPr>
            <p:grpSp>
              <p:nvGrpSpPr>
                <p:cNvPr id="14659" name="Group 795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664" name="Oval 796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665" name="Freeform 797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666" name="Freeform 798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660" name="Group 799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661" name="Oval 800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662" name="Freeform 801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663" name="Freeform 802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</p:grpSp>
        <p:grpSp>
          <p:nvGrpSpPr>
            <p:cNvPr id="14516" name="Group 803"/>
            <p:cNvGrpSpPr>
              <a:grpSpLocks/>
            </p:cNvGrpSpPr>
            <p:nvPr/>
          </p:nvGrpSpPr>
          <p:grpSpPr bwMode="auto">
            <a:xfrm rot="1081560">
              <a:off x="5399" y="1380"/>
              <a:ext cx="77" cy="277"/>
              <a:chOff x="1006" y="3203"/>
              <a:chExt cx="113" cy="419"/>
            </a:xfrm>
          </p:grpSpPr>
          <p:grpSp>
            <p:nvGrpSpPr>
              <p:cNvPr id="14636" name="Group 804"/>
              <p:cNvGrpSpPr>
                <a:grpSpLocks/>
              </p:cNvGrpSpPr>
              <p:nvPr/>
            </p:nvGrpSpPr>
            <p:grpSpPr bwMode="auto">
              <a:xfrm>
                <a:off x="1017" y="3203"/>
                <a:ext cx="102" cy="193"/>
                <a:chOff x="1017" y="3203"/>
                <a:chExt cx="102" cy="193"/>
              </a:xfrm>
            </p:grpSpPr>
            <p:sp>
              <p:nvSpPr>
                <p:cNvPr id="14641" name="Oval 805"/>
                <p:cNvSpPr>
                  <a:spLocks noChangeArrowheads="1"/>
                </p:cNvSpPr>
                <p:nvPr/>
              </p:nvSpPr>
              <p:spPr bwMode="auto">
                <a:xfrm>
                  <a:off x="1029" y="3203"/>
                  <a:ext cx="56" cy="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642" name="Freeform 806"/>
                <p:cNvSpPr>
                  <a:spLocks/>
                </p:cNvSpPr>
                <p:nvPr/>
              </p:nvSpPr>
              <p:spPr bwMode="auto">
                <a:xfrm>
                  <a:off x="1017" y="3231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643" name="Freeform 807"/>
                <p:cNvSpPr>
                  <a:spLocks/>
                </p:cNvSpPr>
                <p:nvPr/>
              </p:nvSpPr>
              <p:spPr bwMode="auto">
                <a:xfrm>
                  <a:off x="1065" y="3233"/>
                  <a:ext cx="54" cy="163"/>
                </a:xfrm>
                <a:custGeom>
                  <a:avLst/>
                  <a:gdLst>
                    <a:gd name="T0" fmla="*/ 1 w 108"/>
                    <a:gd name="T1" fmla="*/ 0 h 434"/>
                    <a:gd name="T2" fmla="*/ 1 w 108"/>
                    <a:gd name="T3" fmla="*/ 0 h 434"/>
                    <a:gd name="T4" fmla="*/ 1 w 108"/>
                    <a:gd name="T5" fmla="*/ 0 h 434"/>
                    <a:gd name="T6" fmla="*/ 1 w 108"/>
                    <a:gd name="T7" fmla="*/ 0 h 434"/>
                    <a:gd name="T8" fmla="*/ 1 w 108"/>
                    <a:gd name="T9" fmla="*/ 0 h 434"/>
                    <a:gd name="T10" fmla="*/ 1 w 108"/>
                    <a:gd name="T11" fmla="*/ 0 h 434"/>
                    <a:gd name="T12" fmla="*/ 1 w 108"/>
                    <a:gd name="T13" fmla="*/ 0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4637" name="Group 808"/>
              <p:cNvGrpSpPr>
                <a:grpSpLocks/>
              </p:cNvGrpSpPr>
              <p:nvPr/>
            </p:nvGrpSpPr>
            <p:grpSpPr bwMode="auto">
              <a:xfrm flipV="1">
                <a:off x="1006" y="3429"/>
                <a:ext cx="102" cy="193"/>
                <a:chOff x="1125" y="2977"/>
                <a:chExt cx="204" cy="515"/>
              </a:xfrm>
            </p:grpSpPr>
            <p:sp>
              <p:nvSpPr>
                <p:cNvPr id="14638" name="Oval 809"/>
                <p:cNvSpPr>
                  <a:spLocks noChangeArrowheads="1"/>
                </p:cNvSpPr>
                <p:nvPr/>
              </p:nvSpPr>
              <p:spPr bwMode="auto">
                <a:xfrm>
                  <a:off x="1148" y="2977"/>
                  <a:ext cx="113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639" name="Freeform 810"/>
                <p:cNvSpPr>
                  <a:spLocks/>
                </p:cNvSpPr>
                <p:nvPr/>
              </p:nvSpPr>
              <p:spPr bwMode="auto">
                <a:xfrm>
                  <a:off x="1125" y="3053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640" name="Freeform 811"/>
                <p:cNvSpPr>
                  <a:spLocks/>
                </p:cNvSpPr>
                <p:nvPr/>
              </p:nvSpPr>
              <p:spPr bwMode="auto">
                <a:xfrm>
                  <a:off x="1221" y="3058"/>
                  <a:ext cx="108" cy="434"/>
                </a:xfrm>
                <a:custGeom>
                  <a:avLst/>
                  <a:gdLst>
                    <a:gd name="T0" fmla="*/ 31 w 108"/>
                    <a:gd name="T1" fmla="*/ 0 h 434"/>
                    <a:gd name="T2" fmla="*/ 16 w 108"/>
                    <a:gd name="T3" fmla="*/ 85 h 434"/>
                    <a:gd name="T4" fmla="*/ 66 w 108"/>
                    <a:gd name="T5" fmla="*/ 164 h 434"/>
                    <a:gd name="T6" fmla="*/ 2 w 108"/>
                    <a:gd name="T7" fmla="*/ 235 h 434"/>
                    <a:gd name="T8" fmla="*/ 80 w 108"/>
                    <a:gd name="T9" fmla="*/ 313 h 434"/>
                    <a:gd name="T10" fmla="*/ 38 w 108"/>
                    <a:gd name="T11" fmla="*/ 349 h 434"/>
                    <a:gd name="T12" fmla="*/ 80 w 108"/>
                    <a:gd name="T13" fmla="*/ 434 h 4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34"/>
                    <a:gd name="T23" fmla="*/ 108 w 108"/>
                    <a:gd name="T24" fmla="*/ 434 h 4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34">
                      <a:moveTo>
                        <a:pt x="31" y="0"/>
                      </a:moveTo>
                      <a:cubicBezTo>
                        <a:pt x="20" y="29"/>
                        <a:pt x="10" y="58"/>
                        <a:pt x="16" y="85"/>
                      </a:cubicBezTo>
                      <a:cubicBezTo>
                        <a:pt x="22" y="112"/>
                        <a:pt x="68" y="139"/>
                        <a:pt x="66" y="164"/>
                      </a:cubicBezTo>
                      <a:cubicBezTo>
                        <a:pt x="64" y="189"/>
                        <a:pt x="0" y="210"/>
                        <a:pt x="2" y="235"/>
                      </a:cubicBezTo>
                      <a:cubicBezTo>
                        <a:pt x="4" y="260"/>
                        <a:pt x="74" y="294"/>
                        <a:pt x="80" y="313"/>
                      </a:cubicBezTo>
                      <a:cubicBezTo>
                        <a:pt x="86" y="332"/>
                        <a:pt x="38" y="329"/>
                        <a:pt x="38" y="349"/>
                      </a:cubicBezTo>
                      <a:cubicBezTo>
                        <a:pt x="38" y="369"/>
                        <a:pt x="108" y="403"/>
                        <a:pt x="80" y="4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517" name="Group 812"/>
            <p:cNvGrpSpPr>
              <a:grpSpLocks/>
            </p:cNvGrpSpPr>
            <p:nvPr/>
          </p:nvGrpSpPr>
          <p:grpSpPr bwMode="auto">
            <a:xfrm rot="7247523">
              <a:off x="5269" y="3960"/>
              <a:ext cx="982" cy="406"/>
              <a:chOff x="518" y="1408"/>
              <a:chExt cx="982" cy="406"/>
            </a:xfrm>
          </p:grpSpPr>
          <p:cxnSp>
            <p:nvCxnSpPr>
              <p:cNvPr id="14518" name="AutoShape 813"/>
              <p:cNvCxnSpPr>
                <a:cxnSpLocks noChangeShapeType="1"/>
              </p:cNvCxnSpPr>
              <p:nvPr/>
            </p:nvCxnSpPr>
            <p:spPr bwMode="auto">
              <a:xfrm rot="3795707">
                <a:off x="1310" y="1408"/>
                <a:ext cx="0" cy="0"/>
              </a:xfrm>
              <a:prstGeom prst="straightConnector1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4519" name="Group 814"/>
              <p:cNvGrpSpPr>
                <a:grpSpLocks/>
              </p:cNvGrpSpPr>
              <p:nvPr/>
            </p:nvGrpSpPr>
            <p:grpSpPr bwMode="auto">
              <a:xfrm rot="-251161">
                <a:off x="580" y="1522"/>
                <a:ext cx="77" cy="277"/>
                <a:chOff x="1006" y="3203"/>
                <a:chExt cx="113" cy="419"/>
              </a:xfrm>
            </p:grpSpPr>
            <p:grpSp>
              <p:nvGrpSpPr>
                <p:cNvPr id="14628" name="Group 815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633" name="Oval 816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634" name="Freeform 817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635" name="Freeform 818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629" name="Group 819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630" name="Oval 820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631" name="Freeform 821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632" name="Freeform 822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520" name="Group 823"/>
              <p:cNvGrpSpPr>
                <a:grpSpLocks/>
              </p:cNvGrpSpPr>
              <p:nvPr/>
            </p:nvGrpSpPr>
            <p:grpSpPr bwMode="auto">
              <a:xfrm rot="253461">
                <a:off x="660" y="1521"/>
                <a:ext cx="77" cy="277"/>
                <a:chOff x="1006" y="3203"/>
                <a:chExt cx="113" cy="419"/>
              </a:xfrm>
            </p:grpSpPr>
            <p:grpSp>
              <p:nvGrpSpPr>
                <p:cNvPr id="14620" name="Group 824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625" name="Oval 825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626" name="Freeform 826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627" name="Freeform 827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621" name="Group 828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622" name="Oval 829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623" name="Freeform 830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624" name="Freeform 831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521" name="Group 832"/>
              <p:cNvGrpSpPr>
                <a:grpSpLocks/>
              </p:cNvGrpSpPr>
              <p:nvPr/>
            </p:nvGrpSpPr>
            <p:grpSpPr bwMode="auto">
              <a:xfrm rot="253461">
                <a:off x="734" y="1504"/>
                <a:ext cx="77" cy="277"/>
                <a:chOff x="1006" y="3203"/>
                <a:chExt cx="113" cy="419"/>
              </a:xfrm>
            </p:grpSpPr>
            <p:grpSp>
              <p:nvGrpSpPr>
                <p:cNvPr id="14612" name="Group 833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617" name="Oval 834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618" name="Freeform 835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619" name="Freeform 836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613" name="Group 837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614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615" name="Freeform 839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616" name="Freeform 840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522" name="Group 841"/>
              <p:cNvGrpSpPr>
                <a:grpSpLocks/>
              </p:cNvGrpSpPr>
              <p:nvPr/>
            </p:nvGrpSpPr>
            <p:grpSpPr bwMode="auto">
              <a:xfrm rot="253461">
                <a:off x="796" y="1504"/>
                <a:ext cx="77" cy="277"/>
                <a:chOff x="1006" y="3203"/>
                <a:chExt cx="113" cy="419"/>
              </a:xfrm>
            </p:grpSpPr>
            <p:grpSp>
              <p:nvGrpSpPr>
                <p:cNvPr id="14604" name="Group 842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609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610" name="Freeform 844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611" name="Freeform 845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605" name="Group 846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606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607" name="Freeform 848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608" name="Freeform 849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523" name="Group 850"/>
              <p:cNvGrpSpPr>
                <a:grpSpLocks/>
              </p:cNvGrpSpPr>
              <p:nvPr/>
            </p:nvGrpSpPr>
            <p:grpSpPr bwMode="auto">
              <a:xfrm rot="705007">
                <a:off x="869" y="1501"/>
                <a:ext cx="77" cy="277"/>
                <a:chOff x="1006" y="3203"/>
                <a:chExt cx="113" cy="419"/>
              </a:xfrm>
            </p:grpSpPr>
            <p:grpSp>
              <p:nvGrpSpPr>
                <p:cNvPr id="14596" name="Group 851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601" name="Oval 852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602" name="Freeform 853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603" name="Freeform 854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597" name="Group 855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598" name="Oval 856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599" name="Freeform 857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600" name="Freeform 858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524" name="Group 859"/>
              <p:cNvGrpSpPr>
                <a:grpSpLocks/>
              </p:cNvGrpSpPr>
              <p:nvPr/>
            </p:nvGrpSpPr>
            <p:grpSpPr bwMode="auto">
              <a:xfrm rot="705007">
                <a:off x="944" y="1505"/>
                <a:ext cx="77" cy="277"/>
                <a:chOff x="1006" y="3203"/>
                <a:chExt cx="113" cy="419"/>
              </a:xfrm>
            </p:grpSpPr>
            <p:grpSp>
              <p:nvGrpSpPr>
                <p:cNvPr id="14588" name="Group 860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593" name="Oval 861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594" name="Freeform 862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595" name="Freeform 863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589" name="Group 864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590" name="Oval 865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591" name="Freeform 866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592" name="Freeform 867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525" name="Group 868"/>
              <p:cNvGrpSpPr>
                <a:grpSpLocks/>
              </p:cNvGrpSpPr>
              <p:nvPr/>
            </p:nvGrpSpPr>
            <p:grpSpPr bwMode="auto">
              <a:xfrm rot="705007">
                <a:off x="1027" y="1510"/>
                <a:ext cx="76" cy="277"/>
                <a:chOff x="1006" y="3203"/>
                <a:chExt cx="113" cy="419"/>
              </a:xfrm>
            </p:grpSpPr>
            <p:grpSp>
              <p:nvGrpSpPr>
                <p:cNvPr id="14580" name="Group 869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585" name="Oval 870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586" name="Freeform 871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587" name="Freeform 872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581" name="Group 873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582" name="Oval 874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583" name="Freeform 875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584" name="Freeform 876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526" name="Group 877"/>
              <p:cNvGrpSpPr>
                <a:grpSpLocks/>
              </p:cNvGrpSpPr>
              <p:nvPr/>
            </p:nvGrpSpPr>
            <p:grpSpPr bwMode="auto">
              <a:xfrm rot="705007">
                <a:off x="1109" y="1503"/>
                <a:ext cx="77" cy="277"/>
                <a:chOff x="1006" y="3203"/>
                <a:chExt cx="113" cy="419"/>
              </a:xfrm>
            </p:grpSpPr>
            <p:grpSp>
              <p:nvGrpSpPr>
                <p:cNvPr id="14572" name="Group 878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577" name="Oval 879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578" name="Freeform 880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579" name="Freeform 881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573" name="Group 882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574" name="Oval 883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575" name="Freeform 884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576" name="Freeform 885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527" name="Group 886"/>
              <p:cNvGrpSpPr>
                <a:grpSpLocks/>
              </p:cNvGrpSpPr>
              <p:nvPr/>
            </p:nvGrpSpPr>
            <p:grpSpPr bwMode="auto">
              <a:xfrm rot="705007">
                <a:off x="1184" y="1507"/>
                <a:ext cx="77" cy="277"/>
                <a:chOff x="1006" y="3203"/>
                <a:chExt cx="113" cy="419"/>
              </a:xfrm>
            </p:grpSpPr>
            <p:grpSp>
              <p:nvGrpSpPr>
                <p:cNvPr id="14564" name="Group 887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569" name="Oval 888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570" name="Freeform 889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571" name="Freeform 890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565" name="Group 891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566" name="Oval 892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567" name="Freeform 893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568" name="Freeform 894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528" name="Group 895"/>
              <p:cNvGrpSpPr>
                <a:grpSpLocks/>
              </p:cNvGrpSpPr>
              <p:nvPr/>
            </p:nvGrpSpPr>
            <p:grpSpPr bwMode="auto">
              <a:xfrm rot="1081560">
                <a:off x="1272" y="1511"/>
                <a:ext cx="77" cy="277"/>
                <a:chOff x="1006" y="3203"/>
                <a:chExt cx="113" cy="419"/>
              </a:xfrm>
            </p:grpSpPr>
            <p:grpSp>
              <p:nvGrpSpPr>
                <p:cNvPr id="14556" name="Group 896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561" name="Oval 897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562" name="Freeform 898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563" name="Freeform 899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557" name="Group 900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558" name="Oval 901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559" name="Freeform 902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560" name="Freeform 903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529" name="Group 904"/>
              <p:cNvGrpSpPr>
                <a:grpSpLocks/>
              </p:cNvGrpSpPr>
              <p:nvPr/>
            </p:nvGrpSpPr>
            <p:grpSpPr bwMode="auto">
              <a:xfrm rot="1081560">
                <a:off x="1347" y="1529"/>
                <a:ext cx="77" cy="277"/>
                <a:chOff x="1006" y="3203"/>
                <a:chExt cx="113" cy="419"/>
              </a:xfrm>
            </p:grpSpPr>
            <p:grpSp>
              <p:nvGrpSpPr>
                <p:cNvPr id="14548" name="Group 905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553" name="Oval 906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554" name="Freeform 907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555" name="Freeform 908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549" name="Group 909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550" name="Oval 910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551" name="Freeform 911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552" name="Freeform 912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530" name="Group 913"/>
              <p:cNvGrpSpPr>
                <a:grpSpLocks/>
              </p:cNvGrpSpPr>
              <p:nvPr/>
            </p:nvGrpSpPr>
            <p:grpSpPr bwMode="auto">
              <a:xfrm rot="1081560">
                <a:off x="1423" y="1537"/>
                <a:ext cx="77" cy="277"/>
                <a:chOff x="1006" y="3203"/>
                <a:chExt cx="113" cy="419"/>
              </a:xfrm>
            </p:grpSpPr>
            <p:grpSp>
              <p:nvGrpSpPr>
                <p:cNvPr id="14540" name="Group 914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545" name="Oval 915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546" name="Freeform 916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547" name="Freeform 917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541" name="Group 918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542" name="Oval 919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543" name="Freeform 920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544" name="Freeform 921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14531" name="Group 922"/>
              <p:cNvGrpSpPr>
                <a:grpSpLocks/>
              </p:cNvGrpSpPr>
              <p:nvPr/>
            </p:nvGrpSpPr>
            <p:grpSpPr bwMode="auto">
              <a:xfrm rot="-251161">
                <a:off x="518" y="1537"/>
                <a:ext cx="77" cy="277"/>
                <a:chOff x="1006" y="3203"/>
                <a:chExt cx="113" cy="419"/>
              </a:xfrm>
            </p:grpSpPr>
            <p:grpSp>
              <p:nvGrpSpPr>
                <p:cNvPr id="14532" name="Group 923"/>
                <p:cNvGrpSpPr>
                  <a:grpSpLocks/>
                </p:cNvGrpSpPr>
                <p:nvPr/>
              </p:nvGrpSpPr>
              <p:grpSpPr bwMode="auto">
                <a:xfrm>
                  <a:off x="1017" y="3203"/>
                  <a:ext cx="102" cy="193"/>
                  <a:chOff x="1017" y="3203"/>
                  <a:chExt cx="102" cy="193"/>
                </a:xfrm>
              </p:grpSpPr>
              <p:sp>
                <p:nvSpPr>
                  <p:cNvPr id="14537" name="Oval 924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03"/>
                    <a:ext cx="56" cy="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538" name="Freeform 925"/>
                  <p:cNvSpPr>
                    <a:spLocks/>
                  </p:cNvSpPr>
                  <p:nvPr/>
                </p:nvSpPr>
                <p:spPr bwMode="auto">
                  <a:xfrm>
                    <a:off x="1017" y="3231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539" name="Freeform 926"/>
                  <p:cNvSpPr>
                    <a:spLocks/>
                  </p:cNvSpPr>
                  <p:nvPr/>
                </p:nvSpPr>
                <p:spPr bwMode="auto">
                  <a:xfrm>
                    <a:off x="1065" y="3233"/>
                    <a:ext cx="54" cy="163"/>
                  </a:xfrm>
                  <a:custGeom>
                    <a:avLst/>
                    <a:gdLst>
                      <a:gd name="T0" fmla="*/ 1 w 108"/>
                      <a:gd name="T1" fmla="*/ 0 h 434"/>
                      <a:gd name="T2" fmla="*/ 1 w 108"/>
                      <a:gd name="T3" fmla="*/ 0 h 434"/>
                      <a:gd name="T4" fmla="*/ 1 w 108"/>
                      <a:gd name="T5" fmla="*/ 0 h 434"/>
                      <a:gd name="T6" fmla="*/ 1 w 108"/>
                      <a:gd name="T7" fmla="*/ 0 h 434"/>
                      <a:gd name="T8" fmla="*/ 1 w 108"/>
                      <a:gd name="T9" fmla="*/ 0 h 434"/>
                      <a:gd name="T10" fmla="*/ 1 w 108"/>
                      <a:gd name="T11" fmla="*/ 0 h 434"/>
                      <a:gd name="T12" fmla="*/ 1 w 108"/>
                      <a:gd name="T13" fmla="*/ 0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14533" name="Group 927"/>
                <p:cNvGrpSpPr>
                  <a:grpSpLocks/>
                </p:cNvGrpSpPr>
                <p:nvPr/>
              </p:nvGrpSpPr>
              <p:grpSpPr bwMode="auto">
                <a:xfrm flipV="1">
                  <a:off x="1006" y="3429"/>
                  <a:ext cx="102" cy="193"/>
                  <a:chOff x="1125" y="2977"/>
                  <a:chExt cx="204" cy="515"/>
                </a:xfrm>
              </p:grpSpPr>
              <p:sp>
                <p:nvSpPr>
                  <p:cNvPr id="14534" name="Oval 928"/>
                  <p:cNvSpPr>
                    <a:spLocks noChangeArrowheads="1"/>
                  </p:cNvSpPr>
                  <p:nvPr/>
                </p:nvSpPr>
                <p:spPr bwMode="auto">
                  <a:xfrm>
                    <a:off x="1148" y="2977"/>
                    <a:ext cx="113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tr-T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535" name="Freeform 929"/>
                  <p:cNvSpPr>
                    <a:spLocks/>
                  </p:cNvSpPr>
                  <p:nvPr/>
                </p:nvSpPr>
                <p:spPr bwMode="auto">
                  <a:xfrm>
                    <a:off x="1125" y="3053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14536" name="Freeform 930"/>
                  <p:cNvSpPr>
                    <a:spLocks/>
                  </p:cNvSpPr>
                  <p:nvPr/>
                </p:nvSpPr>
                <p:spPr bwMode="auto">
                  <a:xfrm>
                    <a:off x="1221" y="3058"/>
                    <a:ext cx="108" cy="434"/>
                  </a:xfrm>
                  <a:custGeom>
                    <a:avLst/>
                    <a:gdLst>
                      <a:gd name="T0" fmla="*/ 31 w 108"/>
                      <a:gd name="T1" fmla="*/ 0 h 434"/>
                      <a:gd name="T2" fmla="*/ 16 w 108"/>
                      <a:gd name="T3" fmla="*/ 85 h 434"/>
                      <a:gd name="T4" fmla="*/ 66 w 108"/>
                      <a:gd name="T5" fmla="*/ 164 h 434"/>
                      <a:gd name="T6" fmla="*/ 2 w 108"/>
                      <a:gd name="T7" fmla="*/ 235 h 434"/>
                      <a:gd name="T8" fmla="*/ 80 w 108"/>
                      <a:gd name="T9" fmla="*/ 313 h 434"/>
                      <a:gd name="T10" fmla="*/ 38 w 108"/>
                      <a:gd name="T11" fmla="*/ 349 h 434"/>
                      <a:gd name="T12" fmla="*/ 80 w 108"/>
                      <a:gd name="T13" fmla="*/ 434 h 4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434"/>
                      <a:gd name="T23" fmla="*/ 108 w 108"/>
                      <a:gd name="T24" fmla="*/ 434 h 4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434">
                        <a:moveTo>
                          <a:pt x="31" y="0"/>
                        </a:moveTo>
                        <a:cubicBezTo>
                          <a:pt x="20" y="29"/>
                          <a:pt x="10" y="58"/>
                          <a:pt x="16" y="85"/>
                        </a:cubicBezTo>
                        <a:cubicBezTo>
                          <a:pt x="22" y="112"/>
                          <a:pt x="68" y="139"/>
                          <a:pt x="66" y="164"/>
                        </a:cubicBezTo>
                        <a:cubicBezTo>
                          <a:pt x="64" y="189"/>
                          <a:pt x="0" y="210"/>
                          <a:pt x="2" y="235"/>
                        </a:cubicBezTo>
                        <a:cubicBezTo>
                          <a:pt x="4" y="260"/>
                          <a:pt x="74" y="294"/>
                          <a:pt x="80" y="313"/>
                        </a:cubicBezTo>
                        <a:cubicBezTo>
                          <a:pt x="86" y="332"/>
                          <a:pt x="38" y="329"/>
                          <a:pt x="38" y="349"/>
                        </a:cubicBezTo>
                        <a:cubicBezTo>
                          <a:pt x="38" y="369"/>
                          <a:pt x="108" y="403"/>
                          <a:pt x="80" y="4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</p:grpSp>
      </p:grpSp>
      <p:grpSp>
        <p:nvGrpSpPr>
          <p:cNvPr id="14340" name="Group 931"/>
          <p:cNvGrpSpPr>
            <a:grpSpLocks/>
          </p:cNvGrpSpPr>
          <p:nvPr/>
        </p:nvGrpSpPr>
        <p:grpSpPr bwMode="auto">
          <a:xfrm>
            <a:off x="8040688" y="3786188"/>
            <a:ext cx="488950" cy="265112"/>
            <a:chOff x="2645" y="2323"/>
            <a:chExt cx="308" cy="167"/>
          </a:xfrm>
        </p:grpSpPr>
        <p:sp>
          <p:nvSpPr>
            <p:cNvPr id="14453" name="Oval 932"/>
            <p:cNvSpPr>
              <a:spLocks noChangeAspect="1" noChangeArrowheads="1"/>
            </p:cNvSpPr>
            <p:nvPr/>
          </p:nvSpPr>
          <p:spPr bwMode="auto">
            <a:xfrm rot="2627479">
              <a:off x="2645" y="2323"/>
              <a:ext cx="119" cy="52"/>
            </a:xfrm>
            <a:prstGeom prst="ellipse">
              <a:avLst/>
            </a:prstGeom>
            <a:solidFill>
              <a:schemeClr val="hlink"/>
            </a:solidFill>
            <a:ln w="9525">
              <a:round/>
              <a:headEnd/>
              <a:tailEnd/>
            </a:ln>
            <a:scene3d>
              <a:camera prst="legacyPerspectiveFront">
                <a:rot lat="20099957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solidFill>
                  <a:srgbClr val="FFFFFF"/>
                </a:solidFill>
              </a:endParaRPr>
            </a:p>
          </p:txBody>
        </p:sp>
        <p:grpSp>
          <p:nvGrpSpPr>
            <p:cNvPr id="14454" name="Group 933"/>
            <p:cNvGrpSpPr>
              <a:grpSpLocks/>
            </p:cNvGrpSpPr>
            <p:nvPr/>
          </p:nvGrpSpPr>
          <p:grpSpPr bwMode="auto">
            <a:xfrm>
              <a:off x="2727" y="2413"/>
              <a:ext cx="226" cy="77"/>
              <a:chOff x="2727" y="2413"/>
              <a:chExt cx="226" cy="77"/>
            </a:xfrm>
          </p:grpSpPr>
          <p:sp>
            <p:nvSpPr>
              <p:cNvPr id="14455" name="Rectangle 934"/>
              <p:cNvSpPr>
                <a:spLocks noChangeAspect="1" noChangeArrowheads="1"/>
              </p:cNvSpPr>
              <p:nvPr/>
            </p:nvSpPr>
            <p:spPr bwMode="auto">
              <a:xfrm rot="2139775">
                <a:off x="2727" y="2413"/>
                <a:ext cx="155" cy="16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57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456" name="Rectangle 935"/>
              <p:cNvSpPr>
                <a:spLocks noChangeAspect="1" noChangeArrowheads="1"/>
              </p:cNvSpPr>
              <p:nvPr/>
            </p:nvSpPr>
            <p:spPr bwMode="auto">
              <a:xfrm rot="1732140">
                <a:off x="2853" y="2435"/>
                <a:ext cx="100" cy="55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57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tr-TR" sz="18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7906" name="Group 936"/>
          <p:cNvGrpSpPr>
            <a:grpSpLocks/>
          </p:cNvGrpSpPr>
          <p:nvPr/>
        </p:nvGrpSpPr>
        <p:grpSpPr bwMode="auto">
          <a:xfrm>
            <a:off x="7840663" y="3825875"/>
            <a:ext cx="431800" cy="488951"/>
            <a:chOff x="3937" y="2518"/>
            <a:chExt cx="272" cy="308"/>
          </a:xfrm>
        </p:grpSpPr>
        <p:sp>
          <p:nvSpPr>
            <p:cNvPr id="14449" name="AutoShape 937"/>
            <p:cNvSpPr>
              <a:spLocks noChangeAspect="1" noChangeArrowheads="1"/>
            </p:cNvSpPr>
            <p:nvPr/>
          </p:nvSpPr>
          <p:spPr bwMode="auto">
            <a:xfrm rot="6959361">
              <a:off x="3905" y="2576"/>
              <a:ext cx="171" cy="56"/>
            </a:xfrm>
            <a:prstGeom prst="hexagon">
              <a:avLst>
                <a:gd name="adj" fmla="val 76339"/>
                <a:gd name="vf" fmla="val 115470"/>
              </a:avLst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57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solidFill>
                  <a:srgbClr val="FFFFFF"/>
                </a:solidFill>
              </a:endParaRPr>
            </a:p>
          </p:txBody>
        </p:sp>
        <p:sp>
          <p:nvSpPr>
            <p:cNvPr id="14450" name="Oval 938"/>
            <p:cNvSpPr>
              <a:spLocks noChangeAspect="1" noChangeArrowheads="1"/>
            </p:cNvSpPr>
            <p:nvPr/>
          </p:nvSpPr>
          <p:spPr bwMode="auto">
            <a:xfrm rot="2627479">
              <a:off x="3937" y="2679"/>
              <a:ext cx="119" cy="52"/>
            </a:xfrm>
            <a:prstGeom prst="ellipse">
              <a:avLst/>
            </a:prstGeom>
            <a:solidFill>
              <a:schemeClr val="hlink"/>
            </a:solidFill>
            <a:ln w="9525">
              <a:round/>
              <a:headEnd/>
              <a:tailEnd/>
            </a:ln>
            <a:scene3d>
              <a:camera prst="legacyPerspectiveFront">
                <a:rot lat="20099957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solidFill>
                  <a:srgbClr val="FFFFFF"/>
                </a:solidFill>
              </a:endParaRPr>
            </a:p>
          </p:txBody>
        </p:sp>
        <p:sp>
          <p:nvSpPr>
            <p:cNvPr id="14451" name="Rectangle 939"/>
            <p:cNvSpPr>
              <a:spLocks noChangeAspect="1" noChangeArrowheads="1"/>
            </p:cNvSpPr>
            <p:nvPr/>
          </p:nvSpPr>
          <p:spPr bwMode="auto">
            <a:xfrm rot="2139775">
              <a:off x="4031" y="2773"/>
              <a:ext cx="155" cy="16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57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solidFill>
                  <a:srgbClr val="FFFFFF"/>
                </a:solidFill>
              </a:endParaRPr>
            </a:p>
          </p:txBody>
        </p:sp>
        <p:sp>
          <p:nvSpPr>
            <p:cNvPr id="14452" name="Rectangle 940"/>
            <p:cNvSpPr>
              <a:spLocks noChangeAspect="1" noChangeArrowheads="1"/>
            </p:cNvSpPr>
            <p:nvPr/>
          </p:nvSpPr>
          <p:spPr bwMode="auto">
            <a:xfrm rot="1732140">
              <a:off x="4109" y="2771"/>
              <a:ext cx="100" cy="5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57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7907" name="Group 941"/>
          <p:cNvGrpSpPr>
            <a:grpSpLocks/>
          </p:cNvGrpSpPr>
          <p:nvPr/>
        </p:nvGrpSpPr>
        <p:grpSpPr bwMode="auto">
          <a:xfrm>
            <a:off x="7459663" y="3908425"/>
            <a:ext cx="431800" cy="704851"/>
            <a:chOff x="1889" y="2042"/>
            <a:chExt cx="272" cy="444"/>
          </a:xfrm>
        </p:grpSpPr>
        <p:sp>
          <p:nvSpPr>
            <p:cNvPr id="14443" name="AutoShape 942"/>
            <p:cNvSpPr>
              <a:spLocks noChangeAspect="1" noChangeArrowheads="1"/>
            </p:cNvSpPr>
            <p:nvPr/>
          </p:nvSpPr>
          <p:spPr bwMode="auto">
            <a:xfrm rot="5258124">
              <a:off x="1887" y="2100"/>
              <a:ext cx="171" cy="56"/>
            </a:xfrm>
            <a:prstGeom prst="hexagon">
              <a:avLst>
                <a:gd name="adj" fmla="val 76339"/>
                <a:gd name="vf" fmla="val 115470"/>
              </a:avLst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57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solidFill>
                  <a:srgbClr val="FFFFFF"/>
                </a:solidFill>
              </a:endParaRPr>
            </a:p>
          </p:txBody>
        </p:sp>
        <p:grpSp>
          <p:nvGrpSpPr>
            <p:cNvPr id="14444" name="Group 943"/>
            <p:cNvGrpSpPr>
              <a:grpSpLocks/>
            </p:cNvGrpSpPr>
            <p:nvPr/>
          </p:nvGrpSpPr>
          <p:grpSpPr bwMode="auto">
            <a:xfrm>
              <a:off x="1889" y="2178"/>
              <a:ext cx="272" cy="308"/>
              <a:chOff x="3937" y="2518"/>
              <a:chExt cx="272" cy="308"/>
            </a:xfrm>
          </p:grpSpPr>
          <p:sp>
            <p:nvSpPr>
              <p:cNvPr id="14445" name="AutoShape 944"/>
              <p:cNvSpPr>
                <a:spLocks noChangeAspect="1" noChangeArrowheads="1"/>
              </p:cNvSpPr>
              <p:nvPr/>
            </p:nvSpPr>
            <p:spPr bwMode="auto">
              <a:xfrm rot="6959361">
                <a:off x="3905" y="2576"/>
                <a:ext cx="171" cy="56"/>
              </a:xfrm>
              <a:prstGeom prst="hexagon">
                <a:avLst>
                  <a:gd name="adj" fmla="val 76339"/>
                  <a:gd name="vf" fmla="val 115470"/>
                </a:avLst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57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rot="10800000" vert="eaVert"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446" name="Oval 945"/>
              <p:cNvSpPr>
                <a:spLocks noChangeAspect="1" noChangeArrowheads="1"/>
              </p:cNvSpPr>
              <p:nvPr/>
            </p:nvSpPr>
            <p:spPr bwMode="auto">
              <a:xfrm rot="2627479">
                <a:off x="3937" y="2679"/>
                <a:ext cx="119" cy="52"/>
              </a:xfrm>
              <a:prstGeom prst="ellipse">
                <a:avLst/>
              </a:prstGeom>
              <a:solidFill>
                <a:schemeClr val="hlink"/>
              </a:solidFill>
              <a:ln w="9525">
                <a:round/>
                <a:headEnd/>
                <a:tailEnd/>
              </a:ln>
              <a:scene3d>
                <a:camera prst="legacyPerspectiveFront">
                  <a:rot lat="20099957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447" name="Rectangle 946"/>
              <p:cNvSpPr>
                <a:spLocks noChangeAspect="1" noChangeArrowheads="1"/>
              </p:cNvSpPr>
              <p:nvPr/>
            </p:nvSpPr>
            <p:spPr bwMode="auto">
              <a:xfrm rot="2139775">
                <a:off x="4031" y="2773"/>
                <a:ext cx="155" cy="16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57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448" name="Rectangle 947"/>
              <p:cNvSpPr>
                <a:spLocks noChangeAspect="1" noChangeArrowheads="1"/>
              </p:cNvSpPr>
              <p:nvPr/>
            </p:nvSpPr>
            <p:spPr bwMode="auto">
              <a:xfrm rot="1732140">
                <a:off x="4109" y="2771"/>
                <a:ext cx="100" cy="55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57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tr-TR" sz="18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7915" name="Group 948"/>
          <p:cNvGrpSpPr>
            <a:grpSpLocks/>
          </p:cNvGrpSpPr>
          <p:nvPr/>
        </p:nvGrpSpPr>
        <p:grpSpPr bwMode="auto">
          <a:xfrm>
            <a:off x="6778625" y="4087814"/>
            <a:ext cx="706438" cy="782637"/>
            <a:chOff x="1424" y="2037"/>
            <a:chExt cx="445" cy="493"/>
          </a:xfrm>
        </p:grpSpPr>
        <p:sp>
          <p:nvSpPr>
            <p:cNvPr id="14436" name="Oval 949"/>
            <p:cNvSpPr>
              <a:spLocks noChangeAspect="1" noChangeArrowheads="1"/>
            </p:cNvSpPr>
            <p:nvPr/>
          </p:nvSpPr>
          <p:spPr bwMode="auto">
            <a:xfrm rot="-3731862">
              <a:off x="1531" y="1930"/>
              <a:ext cx="61" cy="275"/>
            </a:xfrm>
            <a:prstGeom prst="ellipse">
              <a:avLst/>
            </a:prstGeom>
            <a:solidFill>
              <a:schemeClr val="hlink"/>
            </a:solidFill>
            <a:ln w="9525">
              <a:round/>
              <a:headEnd/>
              <a:tailEnd/>
            </a:ln>
            <a:scene3d>
              <a:camera prst="legacyPerspectiveFront">
                <a:rot lat="20099957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solidFill>
                  <a:srgbClr val="FFFFFF"/>
                </a:solidFill>
              </a:endParaRPr>
            </a:p>
          </p:txBody>
        </p:sp>
        <p:sp>
          <p:nvSpPr>
            <p:cNvPr id="14437" name="AutoShape 950"/>
            <p:cNvSpPr>
              <a:spLocks noChangeAspect="1" noChangeArrowheads="1"/>
            </p:cNvSpPr>
            <p:nvPr/>
          </p:nvSpPr>
          <p:spPr bwMode="auto">
            <a:xfrm rot="5258124">
              <a:off x="1595" y="2144"/>
              <a:ext cx="171" cy="56"/>
            </a:xfrm>
            <a:prstGeom prst="hexagon">
              <a:avLst>
                <a:gd name="adj" fmla="val 76339"/>
                <a:gd name="vf" fmla="val 115470"/>
              </a:avLst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57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solidFill>
                  <a:srgbClr val="FFFFFF"/>
                </a:solidFill>
              </a:endParaRPr>
            </a:p>
          </p:txBody>
        </p:sp>
        <p:grpSp>
          <p:nvGrpSpPr>
            <p:cNvPr id="14438" name="Group 951"/>
            <p:cNvGrpSpPr>
              <a:grpSpLocks/>
            </p:cNvGrpSpPr>
            <p:nvPr/>
          </p:nvGrpSpPr>
          <p:grpSpPr bwMode="auto">
            <a:xfrm>
              <a:off x="1597" y="2222"/>
              <a:ext cx="272" cy="308"/>
              <a:chOff x="3937" y="2518"/>
              <a:chExt cx="272" cy="308"/>
            </a:xfrm>
          </p:grpSpPr>
          <p:sp>
            <p:nvSpPr>
              <p:cNvPr id="14439" name="AutoShape 952"/>
              <p:cNvSpPr>
                <a:spLocks noChangeAspect="1" noChangeArrowheads="1"/>
              </p:cNvSpPr>
              <p:nvPr/>
            </p:nvSpPr>
            <p:spPr bwMode="auto">
              <a:xfrm rot="6959361">
                <a:off x="3905" y="2576"/>
                <a:ext cx="171" cy="56"/>
              </a:xfrm>
              <a:prstGeom prst="hexagon">
                <a:avLst>
                  <a:gd name="adj" fmla="val 76339"/>
                  <a:gd name="vf" fmla="val 115470"/>
                </a:avLst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57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rot="10800000" vert="eaVert"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440" name="Oval 953"/>
              <p:cNvSpPr>
                <a:spLocks noChangeAspect="1" noChangeArrowheads="1"/>
              </p:cNvSpPr>
              <p:nvPr/>
            </p:nvSpPr>
            <p:spPr bwMode="auto">
              <a:xfrm rot="2627479">
                <a:off x="3937" y="2679"/>
                <a:ext cx="119" cy="52"/>
              </a:xfrm>
              <a:prstGeom prst="ellipse">
                <a:avLst/>
              </a:prstGeom>
              <a:solidFill>
                <a:schemeClr val="hlink"/>
              </a:solidFill>
              <a:ln w="9525">
                <a:round/>
                <a:headEnd/>
                <a:tailEnd/>
              </a:ln>
              <a:scene3d>
                <a:camera prst="legacyPerspectiveFront">
                  <a:rot lat="20099957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441" name="Rectangle 954"/>
              <p:cNvSpPr>
                <a:spLocks noChangeAspect="1" noChangeArrowheads="1"/>
              </p:cNvSpPr>
              <p:nvPr/>
            </p:nvSpPr>
            <p:spPr bwMode="auto">
              <a:xfrm rot="2139775">
                <a:off x="4031" y="2773"/>
                <a:ext cx="155" cy="16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57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442" name="Rectangle 955"/>
              <p:cNvSpPr>
                <a:spLocks noChangeAspect="1" noChangeArrowheads="1"/>
              </p:cNvSpPr>
              <p:nvPr/>
            </p:nvSpPr>
            <p:spPr bwMode="auto">
              <a:xfrm rot="1732140">
                <a:off x="4109" y="2771"/>
                <a:ext cx="100" cy="55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57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tr-TR" sz="18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7923" name="Group 956"/>
          <p:cNvGrpSpPr>
            <a:grpSpLocks/>
          </p:cNvGrpSpPr>
          <p:nvPr/>
        </p:nvGrpSpPr>
        <p:grpSpPr bwMode="auto">
          <a:xfrm>
            <a:off x="6319838" y="4114800"/>
            <a:ext cx="730250" cy="882651"/>
            <a:chOff x="2313" y="2918"/>
            <a:chExt cx="460" cy="556"/>
          </a:xfrm>
        </p:grpSpPr>
        <p:sp>
          <p:nvSpPr>
            <p:cNvPr id="14428" name="Oval 957"/>
            <p:cNvSpPr>
              <a:spLocks noChangeAspect="1" noChangeArrowheads="1"/>
            </p:cNvSpPr>
            <p:nvPr/>
          </p:nvSpPr>
          <p:spPr bwMode="auto">
            <a:xfrm rot="-1924724">
              <a:off x="2313" y="2918"/>
              <a:ext cx="67" cy="51"/>
            </a:xfrm>
            <a:prstGeom prst="ellipse">
              <a:avLst/>
            </a:prstGeom>
            <a:solidFill>
              <a:schemeClr val="hlink"/>
            </a:solidFill>
            <a:ln w="9525">
              <a:round/>
              <a:headEnd/>
              <a:tailEnd/>
            </a:ln>
            <a:scene3d>
              <a:camera prst="legacyPerspectiveFront">
                <a:rot lat="20099957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solidFill>
                  <a:srgbClr val="FFFFFF"/>
                </a:solidFill>
              </a:endParaRPr>
            </a:p>
          </p:txBody>
        </p:sp>
        <p:sp>
          <p:nvSpPr>
            <p:cNvPr id="14429" name="Oval 958"/>
            <p:cNvSpPr>
              <a:spLocks noChangeAspect="1" noChangeArrowheads="1"/>
            </p:cNvSpPr>
            <p:nvPr/>
          </p:nvSpPr>
          <p:spPr bwMode="auto">
            <a:xfrm rot="-3731862">
              <a:off x="2435" y="2874"/>
              <a:ext cx="61" cy="275"/>
            </a:xfrm>
            <a:prstGeom prst="ellipse">
              <a:avLst/>
            </a:prstGeom>
            <a:solidFill>
              <a:schemeClr val="hlink"/>
            </a:solidFill>
            <a:ln w="9525">
              <a:round/>
              <a:headEnd/>
              <a:tailEnd/>
            </a:ln>
            <a:scene3d>
              <a:camera prst="legacyPerspectiveFront">
                <a:rot lat="20099957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solidFill>
                  <a:srgbClr val="FFFFFF"/>
                </a:solidFill>
              </a:endParaRPr>
            </a:p>
          </p:txBody>
        </p:sp>
        <p:sp>
          <p:nvSpPr>
            <p:cNvPr id="14430" name="AutoShape 959"/>
            <p:cNvSpPr>
              <a:spLocks noChangeAspect="1" noChangeArrowheads="1"/>
            </p:cNvSpPr>
            <p:nvPr/>
          </p:nvSpPr>
          <p:spPr bwMode="auto">
            <a:xfrm rot="5258124">
              <a:off x="2499" y="3088"/>
              <a:ext cx="171" cy="56"/>
            </a:xfrm>
            <a:prstGeom prst="hexagon">
              <a:avLst>
                <a:gd name="adj" fmla="val 76339"/>
                <a:gd name="vf" fmla="val 115470"/>
              </a:avLst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57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solidFill>
                  <a:srgbClr val="FFFFFF"/>
                </a:solidFill>
              </a:endParaRPr>
            </a:p>
          </p:txBody>
        </p:sp>
        <p:grpSp>
          <p:nvGrpSpPr>
            <p:cNvPr id="14431" name="Group 960"/>
            <p:cNvGrpSpPr>
              <a:grpSpLocks/>
            </p:cNvGrpSpPr>
            <p:nvPr/>
          </p:nvGrpSpPr>
          <p:grpSpPr bwMode="auto">
            <a:xfrm>
              <a:off x="2501" y="3166"/>
              <a:ext cx="272" cy="308"/>
              <a:chOff x="3937" y="2518"/>
              <a:chExt cx="272" cy="308"/>
            </a:xfrm>
          </p:grpSpPr>
          <p:sp>
            <p:nvSpPr>
              <p:cNvPr id="14432" name="AutoShape 961"/>
              <p:cNvSpPr>
                <a:spLocks noChangeAspect="1" noChangeArrowheads="1"/>
              </p:cNvSpPr>
              <p:nvPr/>
            </p:nvSpPr>
            <p:spPr bwMode="auto">
              <a:xfrm rot="6959361">
                <a:off x="3905" y="2576"/>
                <a:ext cx="171" cy="56"/>
              </a:xfrm>
              <a:prstGeom prst="hexagon">
                <a:avLst>
                  <a:gd name="adj" fmla="val 76339"/>
                  <a:gd name="vf" fmla="val 115470"/>
                </a:avLst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57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rot="10800000" vert="eaVert"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433" name="Oval 962"/>
              <p:cNvSpPr>
                <a:spLocks noChangeAspect="1" noChangeArrowheads="1"/>
              </p:cNvSpPr>
              <p:nvPr/>
            </p:nvSpPr>
            <p:spPr bwMode="auto">
              <a:xfrm rot="2627479">
                <a:off x="3937" y="2679"/>
                <a:ext cx="119" cy="52"/>
              </a:xfrm>
              <a:prstGeom prst="ellipse">
                <a:avLst/>
              </a:prstGeom>
              <a:solidFill>
                <a:schemeClr val="hlink"/>
              </a:solidFill>
              <a:ln w="9525">
                <a:round/>
                <a:headEnd/>
                <a:tailEnd/>
              </a:ln>
              <a:scene3d>
                <a:camera prst="legacyPerspectiveFront">
                  <a:rot lat="20099957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434" name="Rectangle 963"/>
              <p:cNvSpPr>
                <a:spLocks noChangeAspect="1" noChangeArrowheads="1"/>
              </p:cNvSpPr>
              <p:nvPr/>
            </p:nvSpPr>
            <p:spPr bwMode="auto">
              <a:xfrm rot="2139775">
                <a:off x="4031" y="2773"/>
                <a:ext cx="155" cy="16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57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435" name="Rectangle 964"/>
              <p:cNvSpPr>
                <a:spLocks noChangeAspect="1" noChangeArrowheads="1"/>
              </p:cNvSpPr>
              <p:nvPr/>
            </p:nvSpPr>
            <p:spPr bwMode="auto">
              <a:xfrm rot="1732140">
                <a:off x="4109" y="2771"/>
                <a:ext cx="100" cy="55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57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tr-TR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345" name="Line 965"/>
          <p:cNvSpPr>
            <a:spLocks noChangeShapeType="1"/>
          </p:cNvSpPr>
          <p:nvPr/>
        </p:nvSpPr>
        <p:spPr bwMode="auto">
          <a:xfrm>
            <a:off x="7318375" y="6076951"/>
            <a:ext cx="127000" cy="25400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346" name="AutoShape 966"/>
          <p:cNvSpPr>
            <a:spLocks noChangeAspect="1" noChangeArrowheads="1"/>
          </p:cNvSpPr>
          <p:nvPr/>
        </p:nvSpPr>
        <p:spPr bwMode="auto">
          <a:xfrm rot="8079639">
            <a:off x="6898483" y="5491957"/>
            <a:ext cx="287337" cy="279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84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577" y="11139"/>
                </a:moveTo>
                <a:cubicBezTo>
                  <a:pt x="10462" y="11064"/>
                  <a:pt x="10394" y="10936"/>
                  <a:pt x="10394" y="10800"/>
                </a:cubicBezTo>
                <a:cubicBezTo>
                  <a:pt x="10394" y="10575"/>
                  <a:pt x="10575" y="10394"/>
                  <a:pt x="10800" y="10394"/>
                </a:cubicBezTo>
                <a:cubicBezTo>
                  <a:pt x="11024" y="10394"/>
                  <a:pt x="11206" y="10575"/>
                  <a:pt x="11206" y="10800"/>
                </a:cubicBezTo>
                <a:cubicBezTo>
                  <a:pt x="11206" y="10936"/>
                  <a:pt x="11137" y="11064"/>
                  <a:pt x="11022" y="11139"/>
                </a:cubicBezTo>
                <a:lnTo>
                  <a:pt x="16723" y="19830"/>
                </a:lnTo>
                <a:cubicBezTo>
                  <a:pt x="19766" y="17834"/>
                  <a:pt x="21600" y="1443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439"/>
                  <a:pt x="1833" y="17834"/>
                  <a:pt x="4876" y="19830"/>
                </a:cubicBezTo>
                <a:lnTo>
                  <a:pt x="10577" y="11139"/>
                </a:lnTo>
                <a:close/>
              </a:path>
            </a:pathLst>
          </a:custGeom>
          <a:solidFill>
            <a:srgbClr val="33CC33"/>
          </a:solidFill>
          <a:ln w="9525">
            <a:round/>
            <a:headEnd/>
            <a:tailEnd/>
          </a:ln>
          <a:scene3d>
            <a:camera prst="legacyObliqueTopRight">
              <a:rot lat="18600000" lon="899994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</p:spPr>
        <p:txBody>
          <a:bodyPr wrap="none" anchor="ctr">
            <a:flatTx/>
          </a:bodyPr>
          <a:lstStyle/>
          <a:p>
            <a:endParaRPr lang="tr-TR"/>
          </a:p>
        </p:txBody>
      </p:sp>
      <p:grpSp>
        <p:nvGrpSpPr>
          <p:cNvPr id="17931" name="Group 967"/>
          <p:cNvGrpSpPr>
            <a:grpSpLocks/>
          </p:cNvGrpSpPr>
          <p:nvPr/>
        </p:nvGrpSpPr>
        <p:grpSpPr bwMode="auto">
          <a:xfrm rot="-5400000">
            <a:off x="6234114" y="5140326"/>
            <a:ext cx="520700" cy="349250"/>
            <a:chOff x="2313" y="2918"/>
            <a:chExt cx="460" cy="556"/>
          </a:xfrm>
        </p:grpSpPr>
        <p:sp>
          <p:nvSpPr>
            <p:cNvPr id="14420" name="Oval 968"/>
            <p:cNvSpPr>
              <a:spLocks noChangeAspect="1" noChangeArrowheads="1"/>
            </p:cNvSpPr>
            <p:nvPr/>
          </p:nvSpPr>
          <p:spPr bwMode="auto">
            <a:xfrm rot="-1924724">
              <a:off x="2313" y="2918"/>
              <a:ext cx="67" cy="51"/>
            </a:xfrm>
            <a:prstGeom prst="ellipse">
              <a:avLst/>
            </a:prstGeom>
            <a:solidFill>
              <a:schemeClr val="hlink"/>
            </a:solidFill>
            <a:ln w="9525">
              <a:round/>
              <a:headEnd/>
              <a:tailEnd/>
            </a:ln>
            <a:scene3d>
              <a:camera prst="legacyPerspectiveFront">
                <a:rot lat="20099957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solidFill>
                  <a:srgbClr val="FFFFFF"/>
                </a:solidFill>
              </a:endParaRPr>
            </a:p>
          </p:txBody>
        </p:sp>
        <p:sp>
          <p:nvSpPr>
            <p:cNvPr id="14421" name="Oval 969"/>
            <p:cNvSpPr>
              <a:spLocks noChangeAspect="1" noChangeArrowheads="1"/>
            </p:cNvSpPr>
            <p:nvPr/>
          </p:nvSpPr>
          <p:spPr bwMode="auto">
            <a:xfrm rot="-3731862">
              <a:off x="2435" y="2874"/>
              <a:ext cx="61" cy="275"/>
            </a:xfrm>
            <a:prstGeom prst="ellipse">
              <a:avLst/>
            </a:prstGeom>
            <a:solidFill>
              <a:schemeClr val="hlink"/>
            </a:solidFill>
            <a:ln w="9525">
              <a:round/>
              <a:headEnd/>
              <a:tailEnd/>
            </a:ln>
            <a:scene3d>
              <a:camera prst="legacyPerspectiveFront">
                <a:rot lat="20099957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solidFill>
                  <a:srgbClr val="FFFFFF"/>
                </a:solidFill>
              </a:endParaRPr>
            </a:p>
          </p:txBody>
        </p:sp>
        <p:sp>
          <p:nvSpPr>
            <p:cNvPr id="14422" name="AutoShape 970"/>
            <p:cNvSpPr>
              <a:spLocks noChangeAspect="1" noChangeArrowheads="1"/>
            </p:cNvSpPr>
            <p:nvPr/>
          </p:nvSpPr>
          <p:spPr bwMode="auto">
            <a:xfrm rot="5258124">
              <a:off x="2499" y="3088"/>
              <a:ext cx="171" cy="56"/>
            </a:xfrm>
            <a:prstGeom prst="hexagon">
              <a:avLst>
                <a:gd name="adj" fmla="val 76339"/>
                <a:gd name="vf" fmla="val 115470"/>
              </a:avLst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57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solidFill>
                  <a:srgbClr val="FFFFFF"/>
                </a:solidFill>
              </a:endParaRPr>
            </a:p>
          </p:txBody>
        </p:sp>
        <p:grpSp>
          <p:nvGrpSpPr>
            <p:cNvPr id="14423" name="Group 971"/>
            <p:cNvGrpSpPr>
              <a:grpSpLocks/>
            </p:cNvGrpSpPr>
            <p:nvPr/>
          </p:nvGrpSpPr>
          <p:grpSpPr bwMode="auto">
            <a:xfrm>
              <a:off x="2501" y="3166"/>
              <a:ext cx="272" cy="308"/>
              <a:chOff x="3937" y="2518"/>
              <a:chExt cx="272" cy="308"/>
            </a:xfrm>
          </p:grpSpPr>
          <p:sp>
            <p:nvSpPr>
              <p:cNvPr id="14424" name="AutoShape 972"/>
              <p:cNvSpPr>
                <a:spLocks noChangeAspect="1" noChangeArrowheads="1"/>
              </p:cNvSpPr>
              <p:nvPr/>
            </p:nvSpPr>
            <p:spPr bwMode="auto">
              <a:xfrm rot="6959361">
                <a:off x="3905" y="2576"/>
                <a:ext cx="171" cy="56"/>
              </a:xfrm>
              <a:prstGeom prst="hexagon">
                <a:avLst>
                  <a:gd name="adj" fmla="val 76339"/>
                  <a:gd name="vf" fmla="val 115470"/>
                </a:avLst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57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425" name="Oval 973"/>
              <p:cNvSpPr>
                <a:spLocks noChangeAspect="1" noChangeArrowheads="1"/>
              </p:cNvSpPr>
              <p:nvPr/>
            </p:nvSpPr>
            <p:spPr bwMode="auto">
              <a:xfrm rot="2627479">
                <a:off x="3937" y="2679"/>
                <a:ext cx="119" cy="52"/>
              </a:xfrm>
              <a:prstGeom prst="ellipse">
                <a:avLst/>
              </a:prstGeom>
              <a:solidFill>
                <a:schemeClr val="hlink"/>
              </a:solidFill>
              <a:ln w="9525">
                <a:round/>
                <a:headEnd/>
                <a:tailEnd/>
              </a:ln>
              <a:scene3d>
                <a:camera prst="legacyPerspectiveFront">
                  <a:rot lat="20099957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vert="eaVert"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426" name="Rectangle 974"/>
              <p:cNvSpPr>
                <a:spLocks noChangeAspect="1" noChangeArrowheads="1"/>
              </p:cNvSpPr>
              <p:nvPr/>
            </p:nvSpPr>
            <p:spPr bwMode="auto">
              <a:xfrm rot="2139775">
                <a:off x="4031" y="2773"/>
                <a:ext cx="155" cy="16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57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427" name="Rectangle 975"/>
              <p:cNvSpPr>
                <a:spLocks noChangeAspect="1" noChangeArrowheads="1"/>
              </p:cNvSpPr>
              <p:nvPr/>
            </p:nvSpPr>
            <p:spPr bwMode="auto">
              <a:xfrm rot="1732140">
                <a:off x="4109" y="2771"/>
                <a:ext cx="100" cy="55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57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tr-TR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348" name="Line 976"/>
          <p:cNvSpPr>
            <a:spLocks noChangeShapeType="1"/>
          </p:cNvSpPr>
          <p:nvPr/>
        </p:nvSpPr>
        <p:spPr bwMode="auto">
          <a:xfrm>
            <a:off x="6721475" y="6000751"/>
            <a:ext cx="127000" cy="25400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17939" name="Group 977"/>
          <p:cNvGrpSpPr>
            <a:grpSpLocks/>
          </p:cNvGrpSpPr>
          <p:nvPr/>
        </p:nvGrpSpPr>
        <p:grpSpPr bwMode="auto">
          <a:xfrm>
            <a:off x="5251450" y="4787902"/>
            <a:ext cx="604838" cy="957263"/>
            <a:chOff x="3218" y="3100"/>
            <a:chExt cx="381" cy="603"/>
          </a:xfrm>
        </p:grpSpPr>
        <p:grpSp>
          <p:nvGrpSpPr>
            <p:cNvPr id="14410" name="Group 978"/>
            <p:cNvGrpSpPr>
              <a:grpSpLocks/>
            </p:cNvGrpSpPr>
            <p:nvPr/>
          </p:nvGrpSpPr>
          <p:grpSpPr bwMode="auto">
            <a:xfrm rot="-5400000">
              <a:off x="3223" y="3184"/>
              <a:ext cx="460" cy="292"/>
              <a:chOff x="2313" y="2918"/>
              <a:chExt cx="460" cy="556"/>
            </a:xfrm>
          </p:grpSpPr>
          <p:sp>
            <p:nvSpPr>
              <p:cNvPr id="14412" name="Oval 979"/>
              <p:cNvSpPr>
                <a:spLocks noChangeAspect="1" noChangeArrowheads="1"/>
              </p:cNvSpPr>
              <p:nvPr/>
            </p:nvSpPr>
            <p:spPr bwMode="auto">
              <a:xfrm rot="-1924724">
                <a:off x="2313" y="2918"/>
                <a:ext cx="67" cy="51"/>
              </a:xfrm>
              <a:prstGeom prst="ellipse">
                <a:avLst/>
              </a:prstGeom>
              <a:solidFill>
                <a:schemeClr val="hlink"/>
              </a:solidFill>
              <a:ln w="9525">
                <a:round/>
                <a:headEnd/>
                <a:tailEnd/>
              </a:ln>
              <a:scene3d>
                <a:camera prst="legacyPerspectiveFront">
                  <a:rot lat="20099957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413" name="Oval 980"/>
              <p:cNvSpPr>
                <a:spLocks noChangeAspect="1" noChangeArrowheads="1"/>
              </p:cNvSpPr>
              <p:nvPr/>
            </p:nvSpPr>
            <p:spPr bwMode="auto">
              <a:xfrm rot="-3731862">
                <a:off x="2435" y="2874"/>
                <a:ext cx="61" cy="275"/>
              </a:xfrm>
              <a:prstGeom prst="ellipse">
                <a:avLst/>
              </a:prstGeom>
              <a:solidFill>
                <a:schemeClr val="hlink"/>
              </a:solidFill>
              <a:ln w="9525">
                <a:round/>
                <a:headEnd/>
                <a:tailEnd/>
              </a:ln>
              <a:scene3d>
                <a:camera prst="legacyPerspectiveFront">
                  <a:rot lat="20099957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rot="10800000" vert="eaVert"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414" name="AutoShape 981"/>
              <p:cNvSpPr>
                <a:spLocks noChangeAspect="1" noChangeArrowheads="1"/>
              </p:cNvSpPr>
              <p:nvPr/>
            </p:nvSpPr>
            <p:spPr bwMode="auto">
              <a:xfrm rot="5258124">
                <a:off x="2499" y="3088"/>
                <a:ext cx="171" cy="56"/>
              </a:xfrm>
              <a:prstGeom prst="hexagon">
                <a:avLst>
                  <a:gd name="adj" fmla="val 76339"/>
                  <a:gd name="vf" fmla="val 115470"/>
                </a:avLst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57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tr-TR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4415" name="Group 982"/>
              <p:cNvGrpSpPr>
                <a:grpSpLocks/>
              </p:cNvGrpSpPr>
              <p:nvPr/>
            </p:nvGrpSpPr>
            <p:grpSpPr bwMode="auto">
              <a:xfrm>
                <a:off x="2501" y="3166"/>
                <a:ext cx="272" cy="308"/>
                <a:chOff x="3937" y="2518"/>
                <a:chExt cx="272" cy="308"/>
              </a:xfrm>
            </p:grpSpPr>
            <p:sp>
              <p:nvSpPr>
                <p:cNvPr id="14416" name="AutoShape 983"/>
                <p:cNvSpPr>
                  <a:spLocks noChangeAspect="1" noChangeArrowheads="1"/>
                </p:cNvSpPr>
                <p:nvPr/>
              </p:nvSpPr>
              <p:spPr bwMode="auto">
                <a:xfrm rot="6959361">
                  <a:off x="3905" y="2576"/>
                  <a:ext cx="171" cy="56"/>
                </a:xfrm>
                <a:prstGeom prst="hexagon">
                  <a:avLst>
                    <a:gd name="adj" fmla="val 76339"/>
                    <a:gd name="vf" fmla="val 115470"/>
                  </a:avLst>
                </a:prstGeom>
                <a:solidFill>
                  <a:schemeClr val="hlink"/>
                </a:solidFill>
                <a:ln w="9525">
                  <a:miter lim="800000"/>
                  <a:headEnd/>
                  <a:tailEnd/>
                </a:ln>
                <a:scene3d>
                  <a:camera prst="legacyPerspectiveFront">
                    <a:rot lat="20099957" lon="1500000" rev="0"/>
                  </a:camera>
                  <a:lightRig rig="legacyFlat4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417" name="Oval 984"/>
                <p:cNvSpPr>
                  <a:spLocks noChangeAspect="1" noChangeArrowheads="1"/>
                </p:cNvSpPr>
                <p:nvPr/>
              </p:nvSpPr>
              <p:spPr bwMode="auto">
                <a:xfrm rot="2627479">
                  <a:off x="3937" y="2679"/>
                  <a:ext cx="119" cy="5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round/>
                  <a:headEnd/>
                  <a:tailEnd/>
                </a:ln>
                <a:scene3d>
                  <a:camera prst="legacyPerspectiveFront">
                    <a:rot lat="20099957" lon="1500000" rev="0"/>
                  </a:camera>
                  <a:lightRig rig="legacyFlat4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vert="eaVert" wrap="none" anchor="ctr">
                  <a:flatTx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418" name="Rectangle 985"/>
                <p:cNvSpPr>
                  <a:spLocks noChangeAspect="1" noChangeArrowheads="1"/>
                </p:cNvSpPr>
                <p:nvPr/>
              </p:nvSpPr>
              <p:spPr bwMode="auto">
                <a:xfrm rot="2139775">
                  <a:off x="4031" y="2773"/>
                  <a:ext cx="155" cy="1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miter lim="800000"/>
                  <a:headEnd/>
                  <a:tailEnd/>
                </a:ln>
                <a:scene3d>
                  <a:camera prst="legacyPerspectiveFront">
                    <a:rot lat="20099957" lon="1500000" rev="0"/>
                  </a:camera>
                  <a:lightRig rig="legacyFlat4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419" name="Rectangle 986"/>
                <p:cNvSpPr>
                  <a:spLocks noChangeAspect="1" noChangeArrowheads="1"/>
                </p:cNvSpPr>
                <p:nvPr/>
              </p:nvSpPr>
              <p:spPr bwMode="auto">
                <a:xfrm rot="1732140">
                  <a:off x="4109" y="2771"/>
                  <a:ext cx="100" cy="55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miter lim="800000"/>
                  <a:headEnd/>
                  <a:tailEnd/>
                </a:ln>
                <a:scene3d>
                  <a:camera prst="legacyPerspectiveFront">
                    <a:rot lat="20099957" lon="1500000" rev="0"/>
                  </a:camera>
                  <a:lightRig rig="legacyFlat4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tr-TR" sz="1800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14411" name="AutoShape 987"/>
            <p:cNvSpPr>
              <a:spLocks noChangeAspect="1" noChangeArrowheads="1"/>
            </p:cNvSpPr>
            <p:nvPr/>
          </p:nvSpPr>
          <p:spPr bwMode="auto">
            <a:xfrm rot="403198">
              <a:off x="3218" y="3527"/>
              <a:ext cx="181" cy="1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85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577" y="11139"/>
                  </a:moveTo>
                  <a:cubicBezTo>
                    <a:pt x="10462" y="11064"/>
                    <a:pt x="10394" y="10936"/>
                    <a:pt x="10394" y="10800"/>
                  </a:cubicBezTo>
                  <a:cubicBezTo>
                    <a:pt x="10394" y="10575"/>
                    <a:pt x="10575" y="10394"/>
                    <a:pt x="10800" y="10394"/>
                  </a:cubicBezTo>
                  <a:cubicBezTo>
                    <a:pt x="11024" y="10394"/>
                    <a:pt x="11206" y="10575"/>
                    <a:pt x="11206" y="10800"/>
                  </a:cubicBezTo>
                  <a:cubicBezTo>
                    <a:pt x="11206" y="10936"/>
                    <a:pt x="11137" y="11064"/>
                    <a:pt x="11022" y="11139"/>
                  </a:cubicBezTo>
                  <a:lnTo>
                    <a:pt x="16723" y="19830"/>
                  </a:lnTo>
                  <a:cubicBezTo>
                    <a:pt x="19766" y="17834"/>
                    <a:pt x="21600" y="144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4439"/>
                    <a:pt x="1833" y="17834"/>
                    <a:pt x="4876" y="19830"/>
                  </a:cubicBezTo>
                  <a:lnTo>
                    <a:pt x="10577" y="11139"/>
                  </a:lnTo>
                  <a:close/>
                </a:path>
              </a:pathLst>
            </a:custGeom>
            <a:solidFill>
              <a:srgbClr val="33CC33"/>
            </a:solidFill>
            <a:ln w="9525">
              <a:round/>
              <a:headEnd/>
              <a:tailEnd/>
            </a:ln>
            <a:scene3d>
              <a:camera prst="legacyObliqueTopRight">
                <a:rot lat="18600000" lon="8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CC33"/>
              </a:extrusionClr>
            </a:sp3d>
          </p:spPr>
          <p:txBody>
            <a:bodyPr wrap="none" anchor="ctr">
              <a:flatTx/>
            </a:bodyPr>
            <a:lstStyle/>
            <a:p>
              <a:endParaRPr lang="tr-TR"/>
            </a:p>
          </p:txBody>
        </p:sp>
      </p:grpSp>
      <p:sp>
        <p:nvSpPr>
          <p:cNvPr id="241628" name="Text Box 988"/>
          <p:cNvSpPr txBox="1">
            <a:spLocks noChangeArrowheads="1"/>
          </p:cNvSpPr>
          <p:nvPr/>
        </p:nvSpPr>
        <p:spPr bwMode="auto">
          <a:xfrm>
            <a:off x="3021015" y="6440488"/>
            <a:ext cx="239077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tr-TR" sz="1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Ve</a:t>
            </a:r>
            <a:r>
              <a:rPr lang="tr-TR" altLang="tr-TR" sz="1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zikül Oluşumu</a:t>
            </a:r>
            <a:endParaRPr lang="en-US" altLang="tr-TR" sz="18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pSp>
        <p:nvGrpSpPr>
          <p:cNvPr id="17954" name="Group 989"/>
          <p:cNvGrpSpPr>
            <a:grpSpLocks/>
          </p:cNvGrpSpPr>
          <p:nvPr/>
        </p:nvGrpSpPr>
        <p:grpSpPr bwMode="auto">
          <a:xfrm>
            <a:off x="7008813" y="4221163"/>
            <a:ext cx="1784350" cy="1117600"/>
            <a:chOff x="4325" y="2743"/>
            <a:chExt cx="1124" cy="704"/>
          </a:xfrm>
        </p:grpSpPr>
        <p:sp>
          <p:nvSpPr>
            <p:cNvPr id="14408" name="Freeform 990"/>
            <p:cNvSpPr>
              <a:spLocks/>
            </p:cNvSpPr>
            <p:nvPr/>
          </p:nvSpPr>
          <p:spPr bwMode="auto">
            <a:xfrm>
              <a:off x="4343" y="2743"/>
              <a:ext cx="1106" cy="704"/>
            </a:xfrm>
            <a:custGeom>
              <a:avLst/>
              <a:gdLst>
                <a:gd name="T0" fmla="*/ 1106 w 1106"/>
                <a:gd name="T1" fmla="*/ 0 h 704"/>
                <a:gd name="T2" fmla="*/ 914 w 1106"/>
                <a:gd name="T3" fmla="*/ 228 h 704"/>
                <a:gd name="T4" fmla="*/ 713 w 1106"/>
                <a:gd name="T5" fmla="*/ 384 h 704"/>
                <a:gd name="T6" fmla="*/ 548 w 1106"/>
                <a:gd name="T7" fmla="*/ 484 h 704"/>
                <a:gd name="T8" fmla="*/ 402 w 1106"/>
                <a:gd name="T9" fmla="*/ 576 h 704"/>
                <a:gd name="T10" fmla="*/ 192 w 1106"/>
                <a:gd name="T11" fmla="*/ 658 h 704"/>
                <a:gd name="T12" fmla="*/ 0 w 1106"/>
                <a:gd name="T13" fmla="*/ 704 h 7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6"/>
                <a:gd name="T22" fmla="*/ 0 h 704"/>
                <a:gd name="T23" fmla="*/ 1106 w 1106"/>
                <a:gd name="T24" fmla="*/ 704 h 7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6" h="704">
                  <a:moveTo>
                    <a:pt x="1106" y="0"/>
                  </a:moveTo>
                  <a:cubicBezTo>
                    <a:pt x="1042" y="82"/>
                    <a:pt x="979" y="164"/>
                    <a:pt x="914" y="228"/>
                  </a:cubicBezTo>
                  <a:cubicBezTo>
                    <a:pt x="849" y="292"/>
                    <a:pt x="774" y="341"/>
                    <a:pt x="713" y="384"/>
                  </a:cubicBezTo>
                  <a:cubicBezTo>
                    <a:pt x="652" y="427"/>
                    <a:pt x="600" y="452"/>
                    <a:pt x="548" y="484"/>
                  </a:cubicBezTo>
                  <a:cubicBezTo>
                    <a:pt x="496" y="516"/>
                    <a:pt x="461" y="547"/>
                    <a:pt x="402" y="576"/>
                  </a:cubicBezTo>
                  <a:cubicBezTo>
                    <a:pt x="343" y="605"/>
                    <a:pt x="259" y="637"/>
                    <a:pt x="192" y="658"/>
                  </a:cubicBezTo>
                  <a:cubicBezTo>
                    <a:pt x="125" y="679"/>
                    <a:pt x="32" y="696"/>
                    <a:pt x="0" y="704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409" name="Line 991"/>
            <p:cNvSpPr>
              <a:spLocks noChangeShapeType="1"/>
            </p:cNvSpPr>
            <p:nvPr/>
          </p:nvSpPr>
          <p:spPr bwMode="auto">
            <a:xfrm flipH="1">
              <a:off x="4325" y="3429"/>
              <a:ext cx="91" cy="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241632" name="Line 992"/>
          <p:cNvSpPr>
            <a:spLocks noChangeShapeType="1"/>
          </p:cNvSpPr>
          <p:nvPr/>
        </p:nvSpPr>
        <p:spPr bwMode="auto">
          <a:xfrm flipH="1">
            <a:off x="6572250" y="5745163"/>
            <a:ext cx="31908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14353" name="Group 993"/>
          <p:cNvGrpSpPr>
            <a:grpSpLocks/>
          </p:cNvGrpSpPr>
          <p:nvPr/>
        </p:nvGrpSpPr>
        <p:grpSpPr bwMode="auto">
          <a:xfrm>
            <a:off x="8497890" y="3214688"/>
            <a:ext cx="358775" cy="122237"/>
            <a:chOff x="3071" y="2413"/>
            <a:chExt cx="226" cy="77"/>
          </a:xfrm>
        </p:grpSpPr>
        <p:sp>
          <p:nvSpPr>
            <p:cNvPr id="14406" name="Rectangle 994"/>
            <p:cNvSpPr>
              <a:spLocks noChangeAspect="1" noChangeArrowheads="1"/>
            </p:cNvSpPr>
            <p:nvPr/>
          </p:nvSpPr>
          <p:spPr bwMode="auto">
            <a:xfrm rot="2139775">
              <a:off x="3071" y="2413"/>
              <a:ext cx="155" cy="16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57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solidFill>
                  <a:srgbClr val="FFFFFF"/>
                </a:solidFill>
              </a:endParaRPr>
            </a:p>
          </p:txBody>
        </p:sp>
        <p:sp>
          <p:nvSpPr>
            <p:cNvPr id="14407" name="Rectangle 995"/>
            <p:cNvSpPr>
              <a:spLocks noChangeAspect="1" noChangeArrowheads="1"/>
            </p:cNvSpPr>
            <p:nvPr/>
          </p:nvSpPr>
          <p:spPr bwMode="auto">
            <a:xfrm rot="1732140">
              <a:off x="3197" y="2435"/>
              <a:ext cx="100" cy="5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57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solidFill>
                  <a:srgbClr val="FFFFFF"/>
                </a:solidFill>
              </a:endParaRPr>
            </a:p>
          </p:txBody>
        </p:sp>
      </p:grpSp>
      <p:sp>
        <p:nvSpPr>
          <p:cNvPr id="14354" name="Freeform 996"/>
          <p:cNvSpPr>
            <a:spLocks/>
          </p:cNvSpPr>
          <p:nvPr/>
        </p:nvSpPr>
        <p:spPr bwMode="auto">
          <a:xfrm>
            <a:off x="4979990" y="3100389"/>
            <a:ext cx="4687887" cy="3314700"/>
          </a:xfrm>
          <a:custGeom>
            <a:avLst/>
            <a:gdLst>
              <a:gd name="T0" fmla="*/ 2147483647 w 2953"/>
              <a:gd name="T1" fmla="*/ 2147483647 h 2088"/>
              <a:gd name="T2" fmla="*/ 2147483647 w 2953"/>
              <a:gd name="T3" fmla="*/ 2147483647 h 2088"/>
              <a:gd name="T4" fmla="*/ 2147483647 w 2953"/>
              <a:gd name="T5" fmla="*/ 2147483647 h 2088"/>
              <a:gd name="T6" fmla="*/ 2147483647 w 2953"/>
              <a:gd name="T7" fmla="*/ 2147483647 h 2088"/>
              <a:gd name="T8" fmla="*/ 2147483647 w 2953"/>
              <a:gd name="T9" fmla="*/ 2147483647 h 2088"/>
              <a:gd name="T10" fmla="*/ 2147483647 w 2953"/>
              <a:gd name="T11" fmla="*/ 2147483647 h 2088"/>
              <a:gd name="T12" fmla="*/ 2147483647 w 2953"/>
              <a:gd name="T13" fmla="*/ 2147483647 h 2088"/>
              <a:gd name="T14" fmla="*/ 2147483647 w 2953"/>
              <a:gd name="T15" fmla="*/ 2147483647 h 2088"/>
              <a:gd name="T16" fmla="*/ 2147483647 w 2953"/>
              <a:gd name="T17" fmla="*/ 2147483647 h 2088"/>
              <a:gd name="T18" fmla="*/ 2147483647 w 2953"/>
              <a:gd name="T19" fmla="*/ 2147483647 h 2088"/>
              <a:gd name="T20" fmla="*/ 2147483647 w 2953"/>
              <a:gd name="T21" fmla="*/ 2147483647 h 2088"/>
              <a:gd name="T22" fmla="*/ 2147483647 w 2953"/>
              <a:gd name="T23" fmla="*/ 2147483647 h 2088"/>
              <a:gd name="T24" fmla="*/ 2147483647 w 2953"/>
              <a:gd name="T25" fmla="*/ 2147483647 h 2088"/>
              <a:gd name="T26" fmla="*/ 2147483647 w 2953"/>
              <a:gd name="T27" fmla="*/ 2147483647 h 2088"/>
              <a:gd name="T28" fmla="*/ 2147483647 w 2953"/>
              <a:gd name="T29" fmla="*/ 2147483647 h 2088"/>
              <a:gd name="T30" fmla="*/ 2147483647 w 2953"/>
              <a:gd name="T31" fmla="*/ 2147483647 h 2088"/>
              <a:gd name="T32" fmla="*/ 2147483647 w 2953"/>
              <a:gd name="T33" fmla="*/ 2147483647 h 2088"/>
              <a:gd name="T34" fmla="*/ 2147483647 w 2953"/>
              <a:gd name="T35" fmla="*/ 2147483647 h 2088"/>
              <a:gd name="T36" fmla="*/ 2147483647 w 2953"/>
              <a:gd name="T37" fmla="*/ 2147483647 h 2088"/>
              <a:gd name="T38" fmla="*/ 2147483647 w 2953"/>
              <a:gd name="T39" fmla="*/ 2147483647 h 2088"/>
              <a:gd name="T40" fmla="*/ 2147483647 w 2953"/>
              <a:gd name="T41" fmla="*/ 2147483647 h 2088"/>
              <a:gd name="T42" fmla="*/ 2147483647 w 2953"/>
              <a:gd name="T43" fmla="*/ 2147483647 h 2088"/>
              <a:gd name="T44" fmla="*/ 2147483647 w 2953"/>
              <a:gd name="T45" fmla="*/ 2147483647 h 2088"/>
              <a:gd name="T46" fmla="*/ 2147483647 w 2953"/>
              <a:gd name="T47" fmla="*/ 2147483647 h 2088"/>
              <a:gd name="T48" fmla="*/ 2147483647 w 2953"/>
              <a:gd name="T49" fmla="*/ 2147483647 h 20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953"/>
              <a:gd name="T76" fmla="*/ 0 h 2088"/>
              <a:gd name="T77" fmla="*/ 2953 w 2953"/>
              <a:gd name="T78" fmla="*/ 2088 h 20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953" h="2088">
                <a:moveTo>
                  <a:pt x="2841" y="91"/>
                </a:moveTo>
                <a:cubicBezTo>
                  <a:pt x="2760" y="45"/>
                  <a:pt x="2680" y="0"/>
                  <a:pt x="2617" y="3"/>
                </a:cubicBezTo>
                <a:cubicBezTo>
                  <a:pt x="2554" y="6"/>
                  <a:pt x="2505" y="55"/>
                  <a:pt x="2465" y="107"/>
                </a:cubicBezTo>
                <a:cubicBezTo>
                  <a:pt x="2425" y="159"/>
                  <a:pt x="2430" y="216"/>
                  <a:pt x="2377" y="315"/>
                </a:cubicBezTo>
                <a:cubicBezTo>
                  <a:pt x="2324" y="414"/>
                  <a:pt x="2261" y="574"/>
                  <a:pt x="2145" y="699"/>
                </a:cubicBezTo>
                <a:cubicBezTo>
                  <a:pt x="2029" y="824"/>
                  <a:pt x="1836" y="978"/>
                  <a:pt x="1681" y="1067"/>
                </a:cubicBezTo>
                <a:cubicBezTo>
                  <a:pt x="1526" y="1156"/>
                  <a:pt x="1365" y="1211"/>
                  <a:pt x="1217" y="1235"/>
                </a:cubicBezTo>
                <a:cubicBezTo>
                  <a:pt x="1069" y="1259"/>
                  <a:pt x="917" y="1244"/>
                  <a:pt x="793" y="1211"/>
                </a:cubicBezTo>
                <a:cubicBezTo>
                  <a:pt x="669" y="1178"/>
                  <a:pt x="557" y="1055"/>
                  <a:pt x="473" y="1035"/>
                </a:cubicBezTo>
                <a:cubicBezTo>
                  <a:pt x="389" y="1015"/>
                  <a:pt x="336" y="1066"/>
                  <a:pt x="289" y="1091"/>
                </a:cubicBezTo>
                <a:cubicBezTo>
                  <a:pt x="242" y="1116"/>
                  <a:pt x="230" y="1138"/>
                  <a:pt x="193" y="1187"/>
                </a:cubicBezTo>
                <a:cubicBezTo>
                  <a:pt x="156" y="1236"/>
                  <a:pt x="97" y="1323"/>
                  <a:pt x="65" y="1387"/>
                </a:cubicBezTo>
                <a:cubicBezTo>
                  <a:pt x="33" y="1451"/>
                  <a:pt x="0" y="1495"/>
                  <a:pt x="1" y="1571"/>
                </a:cubicBezTo>
                <a:cubicBezTo>
                  <a:pt x="2" y="1647"/>
                  <a:pt x="32" y="1777"/>
                  <a:pt x="73" y="1843"/>
                </a:cubicBezTo>
                <a:cubicBezTo>
                  <a:pt x="114" y="1909"/>
                  <a:pt x="154" y="1943"/>
                  <a:pt x="249" y="1971"/>
                </a:cubicBezTo>
                <a:cubicBezTo>
                  <a:pt x="344" y="1999"/>
                  <a:pt x="520" y="2027"/>
                  <a:pt x="641" y="2011"/>
                </a:cubicBezTo>
                <a:cubicBezTo>
                  <a:pt x="762" y="1995"/>
                  <a:pt x="870" y="1902"/>
                  <a:pt x="977" y="1875"/>
                </a:cubicBezTo>
                <a:cubicBezTo>
                  <a:pt x="1084" y="1848"/>
                  <a:pt x="1158" y="1820"/>
                  <a:pt x="1281" y="1851"/>
                </a:cubicBezTo>
                <a:cubicBezTo>
                  <a:pt x="1404" y="1882"/>
                  <a:pt x="1592" y="2030"/>
                  <a:pt x="1713" y="2059"/>
                </a:cubicBezTo>
                <a:cubicBezTo>
                  <a:pt x="1834" y="2088"/>
                  <a:pt x="1913" y="2080"/>
                  <a:pt x="2009" y="2027"/>
                </a:cubicBezTo>
                <a:cubicBezTo>
                  <a:pt x="2105" y="1974"/>
                  <a:pt x="2201" y="1832"/>
                  <a:pt x="2289" y="1739"/>
                </a:cubicBezTo>
                <a:cubicBezTo>
                  <a:pt x="2377" y="1646"/>
                  <a:pt x="2470" y="1532"/>
                  <a:pt x="2537" y="1467"/>
                </a:cubicBezTo>
                <a:cubicBezTo>
                  <a:pt x="2604" y="1402"/>
                  <a:pt x="2640" y="1380"/>
                  <a:pt x="2689" y="1347"/>
                </a:cubicBezTo>
                <a:cubicBezTo>
                  <a:pt x="2738" y="1314"/>
                  <a:pt x="2789" y="1284"/>
                  <a:pt x="2833" y="1267"/>
                </a:cubicBezTo>
                <a:cubicBezTo>
                  <a:pt x="2877" y="1250"/>
                  <a:pt x="2915" y="1246"/>
                  <a:pt x="2953" y="124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355" name="Freeform 997"/>
          <p:cNvSpPr>
            <a:spLocks/>
          </p:cNvSpPr>
          <p:nvPr/>
        </p:nvSpPr>
        <p:spPr bwMode="auto">
          <a:xfrm>
            <a:off x="5132390" y="3252789"/>
            <a:ext cx="4687887" cy="3314700"/>
          </a:xfrm>
          <a:custGeom>
            <a:avLst/>
            <a:gdLst>
              <a:gd name="T0" fmla="*/ 2147483647 w 2953"/>
              <a:gd name="T1" fmla="*/ 2147483647 h 2088"/>
              <a:gd name="T2" fmla="*/ 2147483647 w 2953"/>
              <a:gd name="T3" fmla="*/ 2147483647 h 2088"/>
              <a:gd name="T4" fmla="*/ 2147483647 w 2953"/>
              <a:gd name="T5" fmla="*/ 2147483647 h 2088"/>
              <a:gd name="T6" fmla="*/ 2147483647 w 2953"/>
              <a:gd name="T7" fmla="*/ 2147483647 h 2088"/>
              <a:gd name="T8" fmla="*/ 2147483647 w 2953"/>
              <a:gd name="T9" fmla="*/ 2147483647 h 2088"/>
              <a:gd name="T10" fmla="*/ 2147483647 w 2953"/>
              <a:gd name="T11" fmla="*/ 2147483647 h 2088"/>
              <a:gd name="T12" fmla="*/ 2147483647 w 2953"/>
              <a:gd name="T13" fmla="*/ 2147483647 h 2088"/>
              <a:gd name="T14" fmla="*/ 2147483647 w 2953"/>
              <a:gd name="T15" fmla="*/ 2147483647 h 2088"/>
              <a:gd name="T16" fmla="*/ 2147483647 w 2953"/>
              <a:gd name="T17" fmla="*/ 2147483647 h 2088"/>
              <a:gd name="T18" fmla="*/ 2147483647 w 2953"/>
              <a:gd name="T19" fmla="*/ 2147483647 h 2088"/>
              <a:gd name="T20" fmla="*/ 2147483647 w 2953"/>
              <a:gd name="T21" fmla="*/ 2147483647 h 2088"/>
              <a:gd name="T22" fmla="*/ 2147483647 w 2953"/>
              <a:gd name="T23" fmla="*/ 2147483647 h 2088"/>
              <a:gd name="T24" fmla="*/ 2147483647 w 2953"/>
              <a:gd name="T25" fmla="*/ 2147483647 h 2088"/>
              <a:gd name="T26" fmla="*/ 2147483647 w 2953"/>
              <a:gd name="T27" fmla="*/ 2147483647 h 2088"/>
              <a:gd name="T28" fmla="*/ 2147483647 w 2953"/>
              <a:gd name="T29" fmla="*/ 2147483647 h 2088"/>
              <a:gd name="T30" fmla="*/ 2147483647 w 2953"/>
              <a:gd name="T31" fmla="*/ 2147483647 h 2088"/>
              <a:gd name="T32" fmla="*/ 2147483647 w 2953"/>
              <a:gd name="T33" fmla="*/ 2147483647 h 2088"/>
              <a:gd name="T34" fmla="*/ 2147483647 w 2953"/>
              <a:gd name="T35" fmla="*/ 2147483647 h 2088"/>
              <a:gd name="T36" fmla="*/ 2147483647 w 2953"/>
              <a:gd name="T37" fmla="*/ 2147483647 h 2088"/>
              <a:gd name="T38" fmla="*/ 2147483647 w 2953"/>
              <a:gd name="T39" fmla="*/ 2147483647 h 2088"/>
              <a:gd name="T40" fmla="*/ 2147483647 w 2953"/>
              <a:gd name="T41" fmla="*/ 2147483647 h 2088"/>
              <a:gd name="T42" fmla="*/ 2147483647 w 2953"/>
              <a:gd name="T43" fmla="*/ 2147483647 h 2088"/>
              <a:gd name="T44" fmla="*/ 2147483647 w 2953"/>
              <a:gd name="T45" fmla="*/ 2147483647 h 2088"/>
              <a:gd name="T46" fmla="*/ 2147483647 w 2953"/>
              <a:gd name="T47" fmla="*/ 2147483647 h 2088"/>
              <a:gd name="T48" fmla="*/ 2147483647 w 2953"/>
              <a:gd name="T49" fmla="*/ 2147483647 h 20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953"/>
              <a:gd name="T76" fmla="*/ 0 h 2088"/>
              <a:gd name="T77" fmla="*/ 2953 w 2953"/>
              <a:gd name="T78" fmla="*/ 2088 h 20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953" h="2088">
                <a:moveTo>
                  <a:pt x="2841" y="91"/>
                </a:moveTo>
                <a:cubicBezTo>
                  <a:pt x="2760" y="45"/>
                  <a:pt x="2680" y="0"/>
                  <a:pt x="2617" y="3"/>
                </a:cubicBezTo>
                <a:cubicBezTo>
                  <a:pt x="2554" y="6"/>
                  <a:pt x="2505" y="55"/>
                  <a:pt x="2465" y="107"/>
                </a:cubicBezTo>
                <a:cubicBezTo>
                  <a:pt x="2425" y="159"/>
                  <a:pt x="2430" y="216"/>
                  <a:pt x="2377" y="315"/>
                </a:cubicBezTo>
                <a:cubicBezTo>
                  <a:pt x="2324" y="414"/>
                  <a:pt x="2261" y="574"/>
                  <a:pt x="2145" y="699"/>
                </a:cubicBezTo>
                <a:cubicBezTo>
                  <a:pt x="2029" y="824"/>
                  <a:pt x="1836" y="978"/>
                  <a:pt x="1681" y="1067"/>
                </a:cubicBezTo>
                <a:cubicBezTo>
                  <a:pt x="1526" y="1156"/>
                  <a:pt x="1365" y="1211"/>
                  <a:pt x="1217" y="1235"/>
                </a:cubicBezTo>
                <a:cubicBezTo>
                  <a:pt x="1069" y="1259"/>
                  <a:pt x="917" y="1244"/>
                  <a:pt x="793" y="1211"/>
                </a:cubicBezTo>
                <a:cubicBezTo>
                  <a:pt x="669" y="1178"/>
                  <a:pt x="557" y="1055"/>
                  <a:pt x="473" y="1035"/>
                </a:cubicBezTo>
                <a:cubicBezTo>
                  <a:pt x="389" y="1015"/>
                  <a:pt x="336" y="1066"/>
                  <a:pt x="289" y="1091"/>
                </a:cubicBezTo>
                <a:cubicBezTo>
                  <a:pt x="242" y="1116"/>
                  <a:pt x="230" y="1138"/>
                  <a:pt x="193" y="1187"/>
                </a:cubicBezTo>
                <a:cubicBezTo>
                  <a:pt x="156" y="1236"/>
                  <a:pt x="97" y="1323"/>
                  <a:pt x="65" y="1387"/>
                </a:cubicBezTo>
                <a:cubicBezTo>
                  <a:pt x="33" y="1451"/>
                  <a:pt x="0" y="1495"/>
                  <a:pt x="1" y="1571"/>
                </a:cubicBezTo>
                <a:cubicBezTo>
                  <a:pt x="2" y="1647"/>
                  <a:pt x="32" y="1777"/>
                  <a:pt x="73" y="1843"/>
                </a:cubicBezTo>
                <a:cubicBezTo>
                  <a:pt x="114" y="1909"/>
                  <a:pt x="154" y="1943"/>
                  <a:pt x="249" y="1971"/>
                </a:cubicBezTo>
                <a:cubicBezTo>
                  <a:pt x="344" y="1999"/>
                  <a:pt x="520" y="2027"/>
                  <a:pt x="641" y="2011"/>
                </a:cubicBezTo>
                <a:cubicBezTo>
                  <a:pt x="762" y="1995"/>
                  <a:pt x="870" y="1902"/>
                  <a:pt x="977" y="1875"/>
                </a:cubicBezTo>
                <a:cubicBezTo>
                  <a:pt x="1084" y="1848"/>
                  <a:pt x="1158" y="1820"/>
                  <a:pt x="1281" y="1851"/>
                </a:cubicBezTo>
                <a:cubicBezTo>
                  <a:pt x="1404" y="1882"/>
                  <a:pt x="1592" y="2030"/>
                  <a:pt x="1713" y="2059"/>
                </a:cubicBezTo>
                <a:cubicBezTo>
                  <a:pt x="1834" y="2088"/>
                  <a:pt x="1913" y="2080"/>
                  <a:pt x="2009" y="2027"/>
                </a:cubicBezTo>
                <a:cubicBezTo>
                  <a:pt x="2105" y="1974"/>
                  <a:pt x="2201" y="1832"/>
                  <a:pt x="2289" y="1739"/>
                </a:cubicBezTo>
                <a:cubicBezTo>
                  <a:pt x="2377" y="1646"/>
                  <a:pt x="2470" y="1532"/>
                  <a:pt x="2537" y="1467"/>
                </a:cubicBezTo>
                <a:cubicBezTo>
                  <a:pt x="2604" y="1402"/>
                  <a:pt x="2640" y="1380"/>
                  <a:pt x="2689" y="1347"/>
                </a:cubicBezTo>
                <a:cubicBezTo>
                  <a:pt x="2738" y="1314"/>
                  <a:pt x="2789" y="1284"/>
                  <a:pt x="2833" y="1267"/>
                </a:cubicBezTo>
                <a:cubicBezTo>
                  <a:pt x="2877" y="1250"/>
                  <a:pt x="2915" y="1246"/>
                  <a:pt x="2953" y="124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356" name="Line 998"/>
          <p:cNvSpPr>
            <a:spLocks noChangeShapeType="1"/>
          </p:cNvSpPr>
          <p:nvPr/>
        </p:nvSpPr>
        <p:spPr bwMode="auto">
          <a:xfrm flipH="1">
            <a:off x="8445502" y="3379788"/>
            <a:ext cx="246063" cy="49212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14357" name="Group 999"/>
          <p:cNvGrpSpPr>
            <a:grpSpLocks/>
          </p:cNvGrpSpPr>
          <p:nvPr/>
        </p:nvGrpSpPr>
        <p:grpSpPr bwMode="auto">
          <a:xfrm>
            <a:off x="8024813" y="3103563"/>
            <a:ext cx="615950" cy="487363"/>
            <a:chOff x="4965" y="2039"/>
            <a:chExt cx="388" cy="307"/>
          </a:xfrm>
        </p:grpSpPr>
        <p:sp>
          <p:nvSpPr>
            <p:cNvPr id="14404" name="Freeform 1000"/>
            <p:cNvSpPr>
              <a:spLocks/>
            </p:cNvSpPr>
            <p:nvPr/>
          </p:nvSpPr>
          <p:spPr bwMode="auto">
            <a:xfrm>
              <a:off x="5001" y="2039"/>
              <a:ext cx="352" cy="307"/>
            </a:xfrm>
            <a:custGeom>
              <a:avLst/>
              <a:gdLst>
                <a:gd name="T0" fmla="*/ 156 w 352"/>
                <a:gd name="T1" fmla="*/ 0 h 307"/>
                <a:gd name="T2" fmla="*/ 302 w 352"/>
                <a:gd name="T3" fmla="*/ 201 h 307"/>
                <a:gd name="T4" fmla="*/ 302 w 352"/>
                <a:gd name="T5" fmla="*/ 292 h 307"/>
                <a:gd name="T6" fmla="*/ 0 w 352"/>
                <a:gd name="T7" fmla="*/ 292 h 3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2"/>
                <a:gd name="T13" fmla="*/ 0 h 307"/>
                <a:gd name="T14" fmla="*/ 352 w 352"/>
                <a:gd name="T15" fmla="*/ 307 h 3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2" h="307">
                  <a:moveTo>
                    <a:pt x="156" y="0"/>
                  </a:moveTo>
                  <a:cubicBezTo>
                    <a:pt x="217" y="76"/>
                    <a:pt x="278" y="152"/>
                    <a:pt x="302" y="201"/>
                  </a:cubicBezTo>
                  <a:cubicBezTo>
                    <a:pt x="326" y="250"/>
                    <a:pt x="352" y="277"/>
                    <a:pt x="302" y="292"/>
                  </a:cubicBezTo>
                  <a:cubicBezTo>
                    <a:pt x="252" y="307"/>
                    <a:pt x="50" y="293"/>
                    <a:pt x="0" y="292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405" name="Line 1001"/>
            <p:cNvSpPr>
              <a:spLocks noChangeShapeType="1"/>
            </p:cNvSpPr>
            <p:nvPr/>
          </p:nvSpPr>
          <p:spPr bwMode="auto">
            <a:xfrm flipH="1" flipV="1">
              <a:off x="4965" y="2331"/>
              <a:ext cx="100" cy="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241642" name="Text Box 1002"/>
          <p:cNvSpPr txBox="1">
            <a:spLocks noChangeArrowheads="1"/>
          </p:cNvSpPr>
          <p:nvPr/>
        </p:nvSpPr>
        <p:spPr bwMode="auto">
          <a:xfrm>
            <a:off x="7312027" y="2981326"/>
            <a:ext cx="111601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altLang="tr-TR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PIG-A</a:t>
            </a:r>
          </a:p>
          <a:p>
            <a:pPr algn="ctr">
              <a:defRPr/>
            </a:pPr>
            <a:r>
              <a:rPr lang="tr-TR" altLang="tr-TR" sz="16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Dönüşümü</a:t>
            </a:r>
            <a:endParaRPr lang="en-US" altLang="tr-TR" sz="16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41643" name="Text Box 1003"/>
          <p:cNvSpPr txBox="1">
            <a:spLocks noChangeArrowheads="1"/>
          </p:cNvSpPr>
          <p:nvPr/>
        </p:nvSpPr>
        <p:spPr bwMode="auto">
          <a:xfrm>
            <a:off x="7610661" y="5087938"/>
            <a:ext cx="140615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altLang="tr-TR" sz="1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Endopla</a:t>
            </a:r>
            <a:r>
              <a:rPr lang="tr-TR" altLang="tr-TR" sz="1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z</a:t>
            </a:r>
            <a:r>
              <a:rPr lang="en-US" altLang="tr-TR" sz="1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mi</a:t>
            </a:r>
            <a:r>
              <a:rPr lang="tr-TR" altLang="tr-TR" sz="1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</a:t>
            </a:r>
            <a:endParaRPr lang="en-US" altLang="tr-TR" sz="18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en-US" altLang="tr-TR" sz="1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Reti</a:t>
            </a:r>
            <a:r>
              <a:rPr lang="tr-TR" altLang="tr-TR" sz="1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</a:t>
            </a:r>
            <a:r>
              <a:rPr lang="en-US" altLang="tr-TR" sz="1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ulum</a:t>
            </a:r>
          </a:p>
        </p:txBody>
      </p:sp>
      <p:sp>
        <p:nvSpPr>
          <p:cNvPr id="14360" name="Line 1004"/>
          <p:cNvSpPr>
            <a:spLocks noChangeShapeType="1"/>
          </p:cNvSpPr>
          <p:nvPr/>
        </p:nvSpPr>
        <p:spPr bwMode="auto">
          <a:xfrm>
            <a:off x="7999413" y="6329363"/>
            <a:ext cx="127000" cy="25400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361" name="AutoShape 1005"/>
          <p:cNvSpPr>
            <a:spLocks noChangeAspect="1" noChangeArrowheads="1"/>
          </p:cNvSpPr>
          <p:nvPr/>
        </p:nvSpPr>
        <p:spPr bwMode="auto">
          <a:xfrm rot="8079639">
            <a:off x="7622381" y="5858669"/>
            <a:ext cx="287339" cy="279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84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577" y="11139"/>
                </a:moveTo>
                <a:cubicBezTo>
                  <a:pt x="10462" y="11064"/>
                  <a:pt x="10394" y="10936"/>
                  <a:pt x="10394" y="10800"/>
                </a:cubicBezTo>
                <a:cubicBezTo>
                  <a:pt x="10394" y="10575"/>
                  <a:pt x="10575" y="10394"/>
                  <a:pt x="10800" y="10394"/>
                </a:cubicBezTo>
                <a:cubicBezTo>
                  <a:pt x="11024" y="10394"/>
                  <a:pt x="11206" y="10575"/>
                  <a:pt x="11206" y="10800"/>
                </a:cubicBezTo>
                <a:cubicBezTo>
                  <a:pt x="11206" y="10936"/>
                  <a:pt x="11137" y="11064"/>
                  <a:pt x="11022" y="11139"/>
                </a:cubicBezTo>
                <a:lnTo>
                  <a:pt x="16723" y="19830"/>
                </a:lnTo>
                <a:cubicBezTo>
                  <a:pt x="19766" y="17834"/>
                  <a:pt x="21600" y="1443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439"/>
                  <a:pt x="1833" y="17834"/>
                  <a:pt x="4876" y="19830"/>
                </a:cubicBezTo>
                <a:lnTo>
                  <a:pt x="10577" y="11139"/>
                </a:lnTo>
                <a:close/>
              </a:path>
            </a:pathLst>
          </a:custGeom>
          <a:solidFill>
            <a:srgbClr val="33CC33"/>
          </a:solidFill>
          <a:ln w="9525">
            <a:round/>
            <a:headEnd/>
            <a:tailEnd/>
          </a:ln>
          <a:scene3d>
            <a:camera prst="legacyObliqueTopRight">
              <a:rot lat="18600000" lon="899994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</p:spPr>
        <p:txBody>
          <a:bodyPr wrap="none" anchor="ctr">
            <a:flatTx/>
          </a:bodyPr>
          <a:lstStyle/>
          <a:p>
            <a:endParaRPr lang="tr-TR"/>
          </a:p>
        </p:txBody>
      </p:sp>
      <p:grpSp>
        <p:nvGrpSpPr>
          <p:cNvPr id="17957" name="Group 1006"/>
          <p:cNvGrpSpPr>
            <a:grpSpLocks/>
          </p:cNvGrpSpPr>
          <p:nvPr/>
        </p:nvGrpSpPr>
        <p:grpSpPr bwMode="auto">
          <a:xfrm>
            <a:off x="5803902" y="5375275"/>
            <a:ext cx="493713" cy="127000"/>
            <a:chOff x="3566" y="3605"/>
            <a:chExt cx="311" cy="80"/>
          </a:xfrm>
        </p:grpSpPr>
        <p:sp>
          <p:nvSpPr>
            <p:cNvPr id="14402" name="Freeform 1007"/>
            <p:cNvSpPr>
              <a:spLocks/>
            </p:cNvSpPr>
            <p:nvPr/>
          </p:nvSpPr>
          <p:spPr bwMode="auto">
            <a:xfrm>
              <a:off x="3584" y="3605"/>
              <a:ext cx="293" cy="80"/>
            </a:xfrm>
            <a:custGeom>
              <a:avLst/>
              <a:gdLst>
                <a:gd name="T0" fmla="*/ 293 w 293"/>
                <a:gd name="T1" fmla="*/ 43 h 80"/>
                <a:gd name="T2" fmla="*/ 229 w 293"/>
                <a:gd name="T3" fmla="*/ 6 h 80"/>
                <a:gd name="T4" fmla="*/ 137 w 293"/>
                <a:gd name="T5" fmla="*/ 6 h 80"/>
                <a:gd name="T6" fmla="*/ 46 w 293"/>
                <a:gd name="T7" fmla="*/ 34 h 80"/>
                <a:gd name="T8" fmla="*/ 0 w 293"/>
                <a:gd name="T9" fmla="*/ 8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80"/>
                <a:gd name="T17" fmla="*/ 293 w 293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80">
                  <a:moveTo>
                    <a:pt x="293" y="43"/>
                  </a:moveTo>
                  <a:cubicBezTo>
                    <a:pt x="274" y="27"/>
                    <a:pt x="255" y="12"/>
                    <a:pt x="229" y="6"/>
                  </a:cubicBezTo>
                  <a:cubicBezTo>
                    <a:pt x="203" y="0"/>
                    <a:pt x="167" y="1"/>
                    <a:pt x="137" y="6"/>
                  </a:cubicBezTo>
                  <a:cubicBezTo>
                    <a:pt x="107" y="11"/>
                    <a:pt x="69" y="22"/>
                    <a:pt x="46" y="34"/>
                  </a:cubicBezTo>
                  <a:cubicBezTo>
                    <a:pt x="23" y="46"/>
                    <a:pt x="8" y="72"/>
                    <a:pt x="0" y="80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403" name="Line 1008"/>
            <p:cNvSpPr>
              <a:spLocks noChangeShapeType="1"/>
            </p:cNvSpPr>
            <p:nvPr/>
          </p:nvSpPr>
          <p:spPr bwMode="auto">
            <a:xfrm flipH="1">
              <a:off x="3566" y="3648"/>
              <a:ext cx="55" cy="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241649" name="AutoShape 1009"/>
          <p:cNvSpPr>
            <a:spLocks noChangeAspect="1" noChangeArrowheads="1"/>
          </p:cNvSpPr>
          <p:nvPr/>
        </p:nvSpPr>
        <p:spPr bwMode="auto">
          <a:xfrm rot="4658269">
            <a:off x="1616932" y="2471202"/>
            <a:ext cx="520700" cy="508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84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577" y="11139"/>
                </a:moveTo>
                <a:cubicBezTo>
                  <a:pt x="10462" y="11064"/>
                  <a:pt x="10394" y="10936"/>
                  <a:pt x="10394" y="10800"/>
                </a:cubicBezTo>
                <a:cubicBezTo>
                  <a:pt x="10394" y="10575"/>
                  <a:pt x="10575" y="10394"/>
                  <a:pt x="10800" y="10394"/>
                </a:cubicBezTo>
                <a:cubicBezTo>
                  <a:pt x="11024" y="10394"/>
                  <a:pt x="11206" y="10575"/>
                  <a:pt x="11206" y="10800"/>
                </a:cubicBezTo>
                <a:cubicBezTo>
                  <a:pt x="11206" y="10936"/>
                  <a:pt x="11137" y="11064"/>
                  <a:pt x="11022" y="11139"/>
                </a:cubicBezTo>
                <a:lnTo>
                  <a:pt x="16723" y="19830"/>
                </a:lnTo>
                <a:cubicBezTo>
                  <a:pt x="19766" y="17834"/>
                  <a:pt x="21600" y="1443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439"/>
                  <a:pt x="1833" y="17834"/>
                  <a:pt x="4876" y="19830"/>
                </a:cubicBezTo>
                <a:lnTo>
                  <a:pt x="10577" y="11139"/>
                </a:lnTo>
                <a:close/>
              </a:path>
            </a:pathLst>
          </a:custGeom>
          <a:solidFill>
            <a:srgbClr val="33CC33"/>
          </a:solidFill>
          <a:ln w="9525">
            <a:round/>
            <a:headEnd/>
            <a:tailEnd/>
          </a:ln>
          <a:scene3d>
            <a:camera prst="legacyObliqueTopRight">
              <a:rot lat="18600000" lon="899994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</p:spPr>
        <p:txBody>
          <a:bodyPr wrap="none" anchor="ctr">
            <a:flatTx/>
          </a:bodyPr>
          <a:lstStyle/>
          <a:p>
            <a:endParaRPr lang="tr-TR"/>
          </a:p>
        </p:txBody>
      </p:sp>
      <p:sp>
        <p:nvSpPr>
          <p:cNvPr id="241650" name="Text Box 1010"/>
          <p:cNvSpPr txBox="1">
            <a:spLocks noChangeAspect="1" noChangeArrowheads="1"/>
          </p:cNvSpPr>
          <p:nvPr/>
        </p:nvSpPr>
        <p:spPr bwMode="auto">
          <a:xfrm>
            <a:off x="398464" y="1555751"/>
            <a:ext cx="15688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800" b="1" dirty="0">
                <a:solidFill>
                  <a:srgbClr val="000066"/>
                </a:solidFill>
              </a:rPr>
              <a:t>Zincir Proteini</a:t>
            </a:r>
            <a:r>
              <a:rPr lang="en-US" altLang="tr-TR" sz="1800" b="1" dirty="0">
                <a:solidFill>
                  <a:srgbClr val="000066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800" b="1" dirty="0">
                <a:solidFill>
                  <a:srgbClr val="000066"/>
                </a:solidFill>
              </a:rPr>
              <a:t>(</a:t>
            </a:r>
            <a:r>
              <a:rPr lang="tr-TR" altLang="tr-TR" sz="1800" b="1" dirty="0">
                <a:solidFill>
                  <a:srgbClr val="000066"/>
                </a:solidFill>
              </a:rPr>
              <a:t>ör;</a:t>
            </a:r>
            <a:r>
              <a:rPr lang="en-US" altLang="tr-TR" sz="1800" b="1" dirty="0">
                <a:solidFill>
                  <a:srgbClr val="000066"/>
                </a:solidFill>
              </a:rPr>
              <a:t> CD59)</a:t>
            </a:r>
          </a:p>
        </p:txBody>
      </p:sp>
      <p:sp>
        <p:nvSpPr>
          <p:cNvPr id="241651" name="Oval 1011"/>
          <p:cNvSpPr>
            <a:spLocks noChangeAspect="1" noChangeArrowheads="1"/>
          </p:cNvSpPr>
          <p:nvPr/>
        </p:nvSpPr>
        <p:spPr bwMode="auto">
          <a:xfrm rot="-1924724">
            <a:off x="1954228" y="2750419"/>
            <a:ext cx="209550" cy="184151"/>
          </a:xfrm>
          <a:prstGeom prst="ellipse">
            <a:avLst/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PerspectiveFront">
              <a:rot lat="20099957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solidFill>
                <a:srgbClr val="FFFFFF"/>
              </a:solidFill>
            </a:endParaRPr>
          </a:p>
        </p:txBody>
      </p:sp>
      <p:sp>
        <p:nvSpPr>
          <p:cNvPr id="241652" name="Oval 1012"/>
          <p:cNvSpPr>
            <a:spLocks noChangeAspect="1" noChangeArrowheads="1"/>
          </p:cNvSpPr>
          <p:nvPr/>
        </p:nvSpPr>
        <p:spPr bwMode="auto">
          <a:xfrm rot="-3731862">
            <a:off x="2338405" y="2609133"/>
            <a:ext cx="220663" cy="871537"/>
          </a:xfrm>
          <a:prstGeom prst="ellipse">
            <a:avLst/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PerspectiveFront">
              <a:rot lat="20099957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rot="10800000" wrap="none" anchor="ctr">
            <a:flatTx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tr-TR" sz="1800">
              <a:solidFill>
                <a:srgbClr val="FFFFFF"/>
              </a:solidFill>
            </a:endParaRPr>
          </a:p>
        </p:txBody>
      </p:sp>
      <p:grpSp>
        <p:nvGrpSpPr>
          <p:cNvPr id="17958" name="Group 1013"/>
          <p:cNvGrpSpPr>
            <a:grpSpLocks/>
          </p:cNvGrpSpPr>
          <p:nvPr/>
        </p:nvGrpSpPr>
        <p:grpSpPr bwMode="auto">
          <a:xfrm rot="2611837">
            <a:off x="2438416" y="3433045"/>
            <a:ext cx="946150" cy="458787"/>
            <a:chOff x="2632" y="2109"/>
            <a:chExt cx="1174" cy="581"/>
          </a:xfrm>
        </p:grpSpPr>
        <p:sp>
          <p:nvSpPr>
            <p:cNvPr id="14400" name="AutoShape 1014"/>
            <p:cNvSpPr>
              <a:spLocks noChangeAspect="1" noChangeArrowheads="1"/>
            </p:cNvSpPr>
            <p:nvPr/>
          </p:nvSpPr>
          <p:spPr bwMode="auto">
            <a:xfrm rot="2627479">
              <a:off x="2632" y="2109"/>
              <a:ext cx="666" cy="259"/>
            </a:xfrm>
            <a:prstGeom prst="hexagon">
              <a:avLst>
                <a:gd name="adj" fmla="val 64286"/>
                <a:gd name="vf" fmla="val 115470"/>
              </a:avLst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57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solidFill>
                  <a:srgbClr val="FFFFFF"/>
                </a:solidFill>
              </a:endParaRPr>
            </a:p>
          </p:txBody>
        </p:sp>
        <p:sp>
          <p:nvSpPr>
            <p:cNvPr id="14401" name="AutoShape 1015"/>
            <p:cNvSpPr>
              <a:spLocks noChangeAspect="1" noChangeArrowheads="1"/>
            </p:cNvSpPr>
            <p:nvPr/>
          </p:nvSpPr>
          <p:spPr bwMode="auto">
            <a:xfrm rot="2627479">
              <a:off x="3140" y="2431"/>
              <a:ext cx="666" cy="259"/>
            </a:xfrm>
            <a:prstGeom prst="hexagon">
              <a:avLst>
                <a:gd name="adj" fmla="val 64286"/>
                <a:gd name="vf" fmla="val 115470"/>
              </a:avLst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57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solidFill>
                  <a:srgbClr val="FFFFFF"/>
                </a:solidFill>
              </a:endParaRPr>
            </a:p>
          </p:txBody>
        </p:sp>
      </p:grpSp>
      <p:sp>
        <p:nvSpPr>
          <p:cNvPr id="241656" name="Oval 1016"/>
          <p:cNvSpPr>
            <a:spLocks noChangeAspect="1" noChangeArrowheads="1"/>
          </p:cNvSpPr>
          <p:nvPr/>
        </p:nvSpPr>
        <p:spPr bwMode="auto">
          <a:xfrm rot="2627479">
            <a:off x="2987691" y="4093445"/>
            <a:ext cx="341312" cy="173037"/>
          </a:xfrm>
          <a:prstGeom prst="ellipse">
            <a:avLst/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PerspectiveFront">
              <a:rot lat="20099957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tr-TR" sz="1800">
              <a:solidFill>
                <a:srgbClr val="FFFFFF"/>
              </a:solidFill>
            </a:endParaRPr>
          </a:p>
        </p:txBody>
      </p:sp>
      <p:sp>
        <p:nvSpPr>
          <p:cNvPr id="241657" name="Rectangle 1017"/>
          <p:cNvSpPr>
            <a:spLocks noChangeAspect="1" noChangeArrowheads="1"/>
          </p:cNvSpPr>
          <p:nvPr/>
        </p:nvSpPr>
        <p:spPr bwMode="auto">
          <a:xfrm rot="2139775">
            <a:off x="3203593" y="4298230"/>
            <a:ext cx="492125" cy="58739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PerspectiveFront">
              <a:rot lat="20099957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solidFill>
                <a:srgbClr val="FFFFFF"/>
              </a:solidFill>
            </a:endParaRPr>
          </a:p>
        </p:txBody>
      </p:sp>
      <p:sp>
        <p:nvSpPr>
          <p:cNvPr id="241658" name="Rectangle 1018"/>
          <p:cNvSpPr>
            <a:spLocks noChangeAspect="1" noChangeArrowheads="1"/>
          </p:cNvSpPr>
          <p:nvPr/>
        </p:nvSpPr>
        <p:spPr bwMode="auto">
          <a:xfrm rot="1732140">
            <a:off x="3616341" y="4383958"/>
            <a:ext cx="317500" cy="200025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PerspectiveFront">
              <a:rot lat="20099957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solidFill>
                <a:srgbClr val="FFFFFF"/>
              </a:solidFill>
            </a:endParaRPr>
          </a:p>
        </p:txBody>
      </p:sp>
      <p:sp>
        <p:nvSpPr>
          <p:cNvPr id="241659" name="AutoShape 1019"/>
          <p:cNvSpPr>
            <a:spLocks/>
          </p:cNvSpPr>
          <p:nvPr/>
        </p:nvSpPr>
        <p:spPr bwMode="auto">
          <a:xfrm rot="-2465889" flipH="1">
            <a:off x="3087106" y="2475306"/>
            <a:ext cx="451981" cy="2143125"/>
          </a:xfrm>
          <a:prstGeom prst="leftBrace">
            <a:avLst>
              <a:gd name="adj1" fmla="val 69444"/>
              <a:gd name="adj2" fmla="val 49572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solidFill>
                <a:srgbClr val="FFFFFF"/>
              </a:solidFill>
            </a:endParaRPr>
          </a:p>
        </p:txBody>
      </p:sp>
      <p:sp>
        <p:nvSpPr>
          <p:cNvPr id="241660" name="Text Box 1020"/>
          <p:cNvSpPr txBox="1">
            <a:spLocks noChangeArrowheads="1"/>
          </p:cNvSpPr>
          <p:nvPr/>
        </p:nvSpPr>
        <p:spPr bwMode="auto">
          <a:xfrm>
            <a:off x="2534457" y="2343663"/>
            <a:ext cx="11320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tr-TR" sz="1800" b="1" dirty="0">
                <a:solidFill>
                  <a:srgbClr val="000066"/>
                </a:solidFill>
              </a:rPr>
              <a:t>GPI</a:t>
            </a:r>
            <a:r>
              <a:rPr lang="tr-TR" altLang="tr-TR" sz="1800" b="1" dirty="0">
                <a:solidFill>
                  <a:srgbClr val="000066"/>
                </a:solidFill>
              </a:rPr>
              <a:t> Çıpası</a:t>
            </a:r>
            <a:endParaRPr lang="en-US" altLang="tr-TR" sz="1800" b="1" dirty="0">
              <a:solidFill>
                <a:srgbClr val="000066"/>
              </a:solidFill>
            </a:endParaRPr>
          </a:p>
        </p:txBody>
      </p:sp>
      <p:grpSp>
        <p:nvGrpSpPr>
          <p:cNvPr id="14373" name="Group 1021"/>
          <p:cNvGrpSpPr>
            <a:grpSpLocks/>
          </p:cNvGrpSpPr>
          <p:nvPr/>
        </p:nvGrpSpPr>
        <p:grpSpPr bwMode="auto">
          <a:xfrm>
            <a:off x="3600450" y="4603751"/>
            <a:ext cx="1328738" cy="1858963"/>
            <a:chOff x="2196" y="2957"/>
            <a:chExt cx="837" cy="1171"/>
          </a:xfrm>
        </p:grpSpPr>
        <p:sp>
          <p:nvSpPr>
            <p:cNvPr id="14398" name="Freeform 1022"/>
            <p:cNvSpPr>
              <a:spLocks/>
            </p:cNvSpPr>
            <p:nvPr/>
          </p:nvSpPr>
          <p:spPr bwMode="auto">
            <a:xfrm>
              <a:off x="2196" y="2957"/>
              <a:ext cx="837" cy="1027"/>
            </a:xfrm>
            <a:custGeom>
              <a:avLst/>
              <a:gdLst>
                <a:gd name="T0" fmla="*/ 196 w 837"/>
                <a:gd name="T1" fmla="*/ 131 h 1027"/>
                <a:gd name="T2" fmla="*/ 348 w 837"/>
                <a:gd name="T3" fmla="*/ 19 h 1027"/>
                <a:gd name="T4" fmla="*/ 532 w 837"/>
                <a:gd name="T5" fmla="*/ 19 h 1027"/>
                <a:gd name="T6" fmla="*/ 668 w 837"/>
                <a:gd name="T7" fmla="*/ 59 h 1027"/>
                <a:gd name="T8" fmla="*/ 796 w 837"/>
                <a:gd name="T9" fmla="*/ 147 h 1027"/>
                <a:gd name="T10" fmla="*/ 836 w 837"/>
                <a:gd name="T11" fmla="*/ 347 h 1027"/>
                <a:gd name="T12" fmla="*/ 804 w 837"/>
                <a:gd name="T13" fmla="*/ 611 h 1027"/>
                <a:gd name="T14" fmla="*/ 676 w 837"/>
                <a:gd name="T15" fmla="*/ 923 h 1027"/>
                <a:gd name="T16" fmla="*/ 316 w 837"/>
                <a:gd name="T17" fmla="*/ 1019 h 1027"/>
                <a:gd name="T18" fmla="*/ 60 w 837"/>
                <a:gd name="T19" fmla="*/ 875 h 1027"/>
                <a:gd name="T20" fmla="*/ 4 w 837"/>
                <a:gd name="T21" fmla="*/ 707 h 1027"/>
                <a:gd name="T22" fmla="*/ 36 w 837"/>
                <a:gd name="T23" fmla="*/ 435 h 1027"/>
                <a:gd name="T24" fmla="*/ 196 w 837"/>
                <a:gd name="T25" fmla="*/ 131 h 10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7"/>
                <a:gd name="T40" fmla="*/ 0 h 1027"/>
                <a:gd name="T41" fmla="*/ 837 w 837"/>
                <a:gd name="T42" fmla="*/ 1027 h 10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7" h="1027">
                  <a:moveTo>
                    <a:pt x="196" y="131"/>
                  </a:moveTo>
                  <a:cubicBezTo>
                    <a:pt x="248" y="62"/>
                    <a:pt x="292" y="38"/>
                    <a:pt x="348" y="19"/>
                  </a:cubicBezTo>
                  <a:cubicBezTo>
                    <a:pt x="404" y="0"/>
                    <a:pt x="479" y="12"/>
                    <a:pt x="532" y="19"/>
                  </a:cubicBezTo>
                  <a:cubicBezTo>
                    <a:pt x="585" y="26"/>
                    <a:pt x="624" y="38"/>
                    <a:pt x="668" y="59"/>
                  </a:cubicBezTo>
                  <a:cubicBezTo>
                    <a:pt x="712" y="80"/>
                    <a:pt x="768" y="99"/>
                    <a:pt x="796" y="147"/>
                  </a:cubicBezTo>
                  <a:cubicBezTo>
                    <a:pt x="824" y="195"/>
                    <a:pt x="835" y="270"/>
                    <a:pt x="836" y="347"/>
                  </a:cubicBezTo>
                  <a:cubicBezTo>
                    <a:pt x="837" y="424"/>
                    <a:pt x="831" y="515"/>
                    <a:pt x="804" y="611"/>
                  </a:cubicBezTo>
                  <a:cubicBezTo>
                    <a:pt x="777" y="707"/>
                    <a:pt x="757" y="855"/>
                    <a:pt x="676" y="923"/>
                  </a:cubicBezTo>
                  <a:cubicBezTo>
                    <a:pt x="595" y="991"/>
                    <a:pt x="419" y="1027"/>
                    <a:pt x="316" y="1019"/>
                  </a:cubicBezTo>
                  <a:cubicBezTo>
                    <a:pt x="213" y="1011"/>
                    <a:pt x="112" y="927"/>
                    <a:pt x="60" y="875"/>
                  </a:cubicBezTo>
                  <a:cubicBezTo>
                    <a:pt x="8" y="823"/>
                    <a:pt x="8" y="780"/>
                    <a:pt x="4" y="707"/>
                  </a:cubicBezTo>
                  <a:cubicBezTo>
                    <a:pt x="0" y="634"/>
                    <a:pt x="5" y="530"/>
                    <a:pt x="36" y="435"/>
                  </a:cubicBezTo>
                  <a:cubicBezTo>
                    <a:pt x="67" y="340"/>
                    <a:pt x="144" y="200"/>
                    <a:pt x="196" y="131"/>
                  </a:cubicBez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399" name="Freeform 1023"/>
            <p:cNvSpPr>
              <a:spLocks/>
            </p:cNvSpPr>
            <p:nvPr/>
          </p:nvSpPr>
          <p:spPr bwMode="auto">
            <a:xfrm>
              <a:off x="2196" y="3101"/>
              <a:ext cx="837" cy="1027"/>
            </a:xfrm>
            <a:custGeom>
              <a:avLst/>
              <a:gdLst>
                <a:gd name="T0" fmla="*/ 196 w 837"/>
                <a:gd name="T1" fmla="*/ 131 h 1027"/>
                <a:gd name="T2" fmla="*/ 348 w 837"/>
                <a:gd name="T3" fmla="*/ 19 h 1027"/>
                <a:gd name="T4" fmla="*/ 532 w 837"/>
                <a:gd name="T5" fmla="*/ 19 h 1027"/>
                <a:gd name="T6" fmla="*/ 668 w 837"/>
                <a:gd name="T7" fmla="*/ 59 h 1027"/>
                <a:gd name="T8" fmla="*/ 796 w 837"/>
                <a:gd name="T9" fmla="*/ 147 h 1027"/>
                <a:gd name="T10" fmla="*/ 836 w 837"/>
                <a:gd name="T11" fmla="*/ 347 h 1027"/>
                <a:gd name="T12" fmla="*/ 804 w 837"/>
                <a:gd name="T13" fmla="*/ 611 h 1027"/>
                <a:gd name="T14" fmla="*/ 676 w 837"/>
                <a:gd name="T15" fmla="*/ 923 h 1027"/>
                <a:gd name="T16" fmla="*/ 316 w 837"/>
                <a:gd name="T17" fmla="*/ 1019 h 1027"/>
                <a:gd name="T18" fmla="*/ 60 w 837"/>
                <a:gd name="T19" fmla="*/ 875 h 1027"/>
                <a:gd name="T20" fmla="*/ 4 w 837"/>
                <a:gd name="T21" fmla="*/ 707 h 1027"/>
                <a:gd name="T22" fmla="*/ 36 w 837"/>
                <a:gd name="T23" fmla="*/ 435 h 1027"/>
                <a:gd name="T24" fmla="*/ 196 w 837"/>
                <a:gd name="T25" fmla="*/ 131 h 10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7"/>
                <a:gd name="T40" fmla="*/ 0 h 1027"/>
                <a:gd name="T41" fmla="*/ 837 w 837"/>
                <a:gd name="T42" fmla="*/ 1027 h 10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7" h="1027">
                  <a:moveTo>
                    <a:pt x="196" y="131"/>
                  </a:moveTo>
                  <a:cubicBezTo>
                    <a:pt x="248" y="62"/>
                    <a:pt x="292" y="38"/>
                    <a:pt x="348" y="19"/>
                  </a:cubicBezTo>
                  <a:cubicBezTo>
                    <a:pt x="404" y="0"/>
                    <a:pt x="479" y="12"/>
                    <a:pt x="532" y="19"/>
                  </a:cubicBezTo>
                  <a:cubicBezTo>
                    <a:pt x="585" y="26"/>
                    <a:pt x="624" y="38"/>
                    <a:pt x="668" y="59"/>
                  </a:cubicBezTo>
                  <a:cubicBezTo>
                    <a:pt x="712" y="80"/>
                    <a:pt x="768" y="99"/>
                    <a:pt x="796" y="147"/>
                  </a:cubicBezTo>
                  <a:cubicBezTo>
                    <a:pt x="824" y="195"/>
                    <a:pt x="835" y="270"/>
                    <a:pt x="836" y="347"/>
                  </a:cubicBezTo>
                  <a:cubicBezTo>
                    <a:pt x="837" y="424"/>
                    <a:pt x="831" y="515"/>
                    <a:pt x="804" y="611"/>
                  </a:cubicBezTo>
                  <a:cubicBezTo>
                    <a:pt x="777" y="707"/>
                    <a:pt x="757" y="855"/>
                    <a:pt x="676" y="923"/>
                  </a:cubicBezTo>
                  <a:cubicBezTo>
                    <a:pt x="595" y="991"/>
                    <a:pt x="419" y="1027"/>
                    <a:pt x="316" y="1019"/>
                  </a:cubicBezTo>
                  <a:cubicBezTo>
                    <a:pt x="213" y="1011"/>
                    <a:pt x="112" y="927"/>
                    <a:pt x="60" y="875"/>
                  </a:cubicBezTo>
                  <a:cubicBezTo>
                    <a:pt x="8" y="823"/>
                    <a:pt x="8" y="780"/>
                    <a:pt x="4" y="707"/>
                  </a:cubicBezTo>
                  <a:cubicBezTo>
                    <a:pt x="0" y="634"/>
                    <a:pt x="5" y="530"/>
                    <a:pt x="36" y="435"/>
                  </a:cubicBezTo>
                  <a:cubicBezTo>
                    <a:pt x="67" y="340"/>
                    <a:pt x="144" y="200"/>
                    <a:pt x="196" y="131"/>
                  </a:cubicBez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17960" name="Group 1024"/>
          <p:cNvGrpSpPr>
            <a:grpSpLocks/>
          </p:cNvGrpSpPr>
          <p:nvPr/>
        </p:nvGrpSpPr>
        <p:grpSpPr bwMode="auto">
          <a:xfrm>
            <a:off x="4032250" y="5038726"/>
            <a:ext cx="522288" cy="768351"/>
            <a:chOff x="3374" y="1742"/>
            <a:chExt cx="417" cy="596"/>
          </a:xfrm>
        </p:grpSpPr>
        <p:sp>
          <p:nvSpPr>
            <p:cNvPr id="14389" name="AutoShape 1025"/>
            <p:cNvSpPr>
              <a:spLocks noChangeAspect="1" noChangeArrowheads="1"/>
            </p:cNvSpPr>
            <p:nvPr/>
          </p:nvSpPr>
          <p:spPr bwMode="auto">
            <a:xfrm rot="7103936">
              <a:off x="3372" y="1744"/>
              <a:ext cx="174" cy="1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85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577" y="11139"/>
                  </a:moveTo>
                  <a:cubicBezTo>
                    <a:pt x="10462" y="11064"/>
                    <a:pt x="10394" y="10936"/>
                    <a:pt x="10394" y="10800"/>
                  </a:cubicBezTo>
                  <a:cubicBezTo>
                    <a:pt x="10394" y="10575"/>
                    <a:pt x="10575" y="10394"/>
                    <a:pt x="10800" y="10394"/>
                  </a:cubicBezTo>
                  <a:cubicBezTo>
                    <a:pt x="11024" y="10394"/>
                    <a:pt x="11206" y="10575"/>
                    <a:pt x="11206" y="10800"/>
                  </a:cubicBezTo>
                  <a:cubicBezTo>
                    <a:pt x="11206" y="10936"/>
                    <a:pt x="11137" y="11064"/>
                    <a:pt x="11022" y="11139"/>
                  </a:cubicBezTo>
                  <a:lnTo>
                    <a:pt x="16723" y="19830"/>
                  </a:lnTo>
                  <a:cubicBezTo>
                    <a:pt x="19766" y="17834"/>
                    <a:pt x="21600" y="144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4439"/>
                    <a:pt x="1833" y="17834"/>
                    <a:pt x="4876" y="19830"/>
                  </a:cubicBezTo>
                  <a:lnTo>
                    <a:pt x="10577" y="11139"/>
                  </a:lnTo>
                  <a:close/>
                </a:path>
              </a:pathLst>
            </a:custGeom>
            <a:solidFill>
              <a:srgbClr val="33CC33"/>
            </a:solidFill>
            <a:ln w="9525">
              <a:round/>
              <a:headEnd/>
              <a:tailEnd/>
            </a:ln>
            <a:scene3d>
              <a:camera prst="legacyObliqueTopRight">
                <a:rot lat="18600000" lon="8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CC33"/>
              </a:extrusionClr>
            </a:sp3d>
          </p:spPr>
          <p:txBody>
            <a:bodyPr wrap="none" anchor="ctr">
              <a:flatTx/>
            </a:bodyPr>
            <a:lstStyle/>
            <a:p>
              <a:endParaRPr lang="tr-TR"/>
            </a:p>
          </p:txBody>
        </p:sp>
        <p:sp>
          <p:nvSpPr>
            <p:cNvPr id="14390" name="Oval 1026"/>
            <p:cNvSpPr>
              <a:spLocks noChangeAspect="1" noChangeArrowheads="1"/>
            </p:cNvSpPr>
            <p:nvPr/>
          </p:nvSpPr>
          <p:spPr bwMode="auto">
            <a:xfrm rot="-1924724">
              <a:off x="3497" y="1862"/>
              <a:ext cx="67" cy="51"/>
            </a:xfrm>
            <a:prstGeom prst="ellipse">
              <a:avLst/>
            </a:prstGeom>
            <a:solidFill>
              <a:schemeClr val="hlink"/>
            </a:solidFill>
            <a:ln w="9525">
              <a:round/>
              <a:headEnd/>
              <a:tailEnd/>
            </a:ln>
            <a:scene3d>
              <a:camera prst="legacyPerspectiveFront">
                <a:rot lat="20099957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solidFill>
                  <a:srgbClr val="FFFFFF"/>
                </a:solidFill>
              </a:endParaRPr>
            </a:p>
          </p:txBody>
        </p:sp>
        <p:sp>
          <p:nvSpPr>
            <p:cNvPr id="14391" name="Oval 1027"/>
            <p:cNvSpPr>
              <a:spLocks noChangeAspect="1" noChangeArrowheads="1"/>
            </p:cNvSpPr>
            <p:nvPr/>
          </p:nvSpPr>
          <p:spPr bwMode="auto">
            <a:xfrm rot="-3731862">
              <a:off x="3623" y="1806"/>
              <a:ext cx="61" cy="275"/>
            </a:xfrm>
            <a:prstGeom prst="ellipse">
              <a:avLst/>
            </a:prstGeom>
            <a:solidFill>
              <a:schemeClr val="hlink"/>
            </a:solidFill>
            <a:ln w="9525">
              <a:round/>
              <a:headEnd/>
              <a:tailEnd/>
            </a:ln>
            <a:scene3d>
              <a:camera prst="legacyPerspectiveFront">
                <a:rot lat="20099957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solidFill>
                  <a:srgbClr val="FFFFFF"/>
                </a:solidFill>
              </a:endParaRPr>
            </a:p>
          </p:txBody>
        </p:sp>
        <p:grpSp>
          <p:nvGrpSpPr>
            <p:cNvPr id="14392" name="Group 1028"/>
            <p:cNvGrpSpPr>
              <a:grpSpLocks/>
            </p:cNvGrpSpPr>
            <p:nvPr/>
          </p:nvGrpSpPr>
          <p:grpSpPr bwMode="auto">
            <a:xfrm rot="5879576">
              <a:off x="3503" y="2021"/>
              <a:ext cx="302" cy="125"/>
              <a:chOff x="2632" y="2109"/>
              <a:chExt cx="1174" cy="581"/>
            </a:xfrm>
          </p:grpSpPr>
          <p:sp>
            <p:nvSpPr>
              <p:cNvPr id="14396" name="AutoShape 1029"/>
              <p:cNvSpPr>
                <a:spLocks noChangeAspect="1" noChangeArrowheads="1"/>
              </p:cNvSpPr>
              <p:nvPr/>
            </p:nvSpPr>
            <p:spPr bwMode="auto">
              <a:xfrm rot="2627479">
                <a:off x="2632" y="2109"/>
                <a:ext cx="666" cy="259"/>
              </a:xfrm>
              <a:prstGeom prst="hexagon">
                <a:avLst>
                  <a:gd name="adj" fmla="val 64286"/>
                  <a:gd name="vf" fmla="val 115470"/>
                </a:avLst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57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rot="10800000"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97" name="AutoShape 1030"/>
              <p:cNvSpPr>
                <a:spLocks noChangeAspect="1" noChangeArrowheads="1"/>
              </p:cNvSpPr>
              <p:nvPr/>
            </p:nvSpPr>
            <p:spPr bwMode="auto">
              <a:xfrm rot="2627479">
                <a:off x="3140" y="2431"/>
                <a:ext cx="666" cy="259"/>
              </a:xfrm>
              <a:prstGeom prst="hexagon">
                <a:avLst>
                  <a:gd name="adj" fmla="val 64286"/>
                  <a:gd name="vf" fmla="val 115470"/>
                </a:avLst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57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rot="10800000"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tr-TR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393" name="Oval 1031"/>
            <p:cNvSpPr>
              <a:spLocks noChangeAspect="1" noChangeArrowheads="1"/>
            </p:cNvSpPr>
            <p:nvPr/>
          </p:nvSpPr>
          <p:spPr bwMode="auto">
            <a:xfrm rot="2627479">
              <a:off x="3529" y="2183"/>
              <a:ext cx="119" cy="52"/>
            </a:xfrm>
            <a:prstGeom prst="ellipse">
              <a:avLst/>
            </a:prstGeom>
            <a:solidFill>
              <a:schemeClr val="hlink"/>
            </a:solidFill>
            <a:ln w="9525">
              <a:round/>
              <a:headEnd/>
              <a:tailEnd/>
            </a:ln>
            <a:scene3d>
              <a:camera prst="legacyPerspectiveFront">
                <a:rot lat="20099957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solidFill>
                  <a:srgbClr val="FFFFFF"/>
                </a:solidFill>
              </a:endParaRPr>
            </a:p>
          </p:txBody>
        </p:sp>
        <p:sp>
          <p:nvSpPr>
            <p:cNvPr id="14394" name="Rectangle 1032"/>
            <p:cNvSpPr>
              <a:spLocks noChangeAspect="1" noChangeArrowheads="1"/>
            </p:cNvSpPr>
            <p:nvPr/>
          </p:nvSpPr>
          <p:spPr bwMode="auto">
            <a:xfrm rot="2139775">
              <a:off x="3623" y="2277"/>
              <a:ext cx="155" cy="16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57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solidFill>
                  <a:srgbClr val="FFFFFF"/>
                </a:solidFill>
              </a:endParaRPr>
            </a:p>
          </p:txBody>
        </p:sp>
        <p:sp>
          <p:nvSpPr>
            <p:cNvPr id="14395" name="Rectangle 1033"/>
            <p:cNvSpPr>
              <a:spLocks noChangeAspect="1" noChangeArrowheads="1"/>
            </p:cNvSpPr>
            <p:nvPr/>
          </p:nvSpPr>
          <p:spPr bwMode="auto">
            <a:xfrm rot="1732140">
              <a:off x="3677" y="2283"/>
              <a:ext cx="100" cy="5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57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7962" name="Group 1034"/>
          <p:cNvGrpSpPr>
            <a:grpSpLocks/>
          </p:cNvGrpSpPr>
          <p:nvPr/>
        </p:nvGrpSpPr>
        <p:grpSpPr bwMode="auto">
          <a:xfrm>
            <a:off x="3656015" y="4424364"/>
            <a:ext cx="2016125" cy="687387"/>
            <a:chOff x="2213" y="2871"/>
            <a:chExt cx="1270" cy="433"/>
          </a:xfrm>
        </p:grpSpPr>
        <p:sp>
          <p:nvSpPr>
            <p:cNvPr id="14387" name="Freeform 1035"/>
            <p:cNvSpPr>
              <a:spLocks/>
            </p:cNvSpPr>
            <p:nvPr/>
          </p:nvSpPr>
          <p:spPr bwMode="auto">
            <a:xfrm>
              <a:off x="2240" y="2917"/>
              <a:ext cx="1243" cy="387"/>
            </a:xfrm>
            <a:custGeom>
              <a:avLst/>
              <a:gdLst>
                <a:gd name="T0" fmla="*/ 1243 w 1243"/>
                <a:gd name="T1" fmla="*/ 292 h 387"/>
                <a:gd name="T2" fmla="*/ 933 w 1243"/>
                <a:gd name="T3" fmla="*/ 384 h 387"/>
                <a:gd name="T4" fmla="*/ 457 w 1243"/>
                <a:gd name="T5" fmla="*/ 310 h 387"/>
                <a:gd name="T6" fmla="*/ 155 w 1243"/>
                <a:gd name="T7" fmla="*/ 164 h 387"/>
                <a:gd name="T8" fmla="*/ 0 w 1243"/>
                <a:gd name="T9" fmla="*/ 0 h 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3"/>
                <a:gd name="T16" fmla="*/ 0 h 387"/>
                <a:gd name="T17" fmla="*/ 1243 w 1243"/>
                <a:gd name="T18" fmla="*/ 387 h 3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3" h="387">
                  <a:moveTo>
                    <a:pt x="1243" y="292"/>
                  </a:moveTo>
                  <a:cubicBezTo>
                    <a:pt x="1153" y="336"/>
                    <a:pt x="1064" y="381"/>
                    <a:pt x="933" y="384"/>
                  </a:cubicBezTo>
                  <a:cubicBezTo>
                    <a:pt x="802" y="387"/>
                    <a:pt x="587" y="347"/>
                    <a:pt x="457" y="310"/>
                  </a:cubicBezTo>
                  <a:cubicBezTo>
                    <a:pt x="327" y="273"/>
                    <a:pt x="231" y="216"/>
                    <a:pt x="155" y="164"/>
                  </a:cubicBezTo>
                  <a:cubicBezTo>
                    <a:pt x="79" y="112"/>
                    <a:pt x="26" y="27"/>
                    <a:pt x="0" y="0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388" name="Line 1036"/>
            <p:cNvSpPr>
              <a:spLocks noChangeShapeType="1"/>
            </p:cNvSpPr>
            <p:nvPr/>
          </p:nvSpPr>
          <p:spPr bwMode="auto">
            <a:xfrm flipH="1" flipV="1">
              <a:off x="2213" y="2871"/>
              <a:ext cx="64" cy="1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4376" name="Text Box 1037"/>
          <p:cNvSpPr txBox="1">
            <a:spLocks noChangeArrowheads="1"/>
          </p:cNvSpPr>
          <p:nvPr/>
        </p:nvSpPr>
        <p:spPr bwMode="auto">
          <a:xfrm>
            <a:off x="4104778" y="4256088"/>
            <a:ext cx="16392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FFFFFF"/>
                </a:solidFill>
              </a:rPr>
              <a:t>Diyapedez/Göç</a:t>
            </a:r>
            <a:endParaRPr lang="en-US" altLang="tr-TR" sz="1800" b="1">
              <a:solidFill>
                <a:srgbClr val="FFFFFF"/>
              </a:solidFill>
            </a:endParaRPr>
          </a:p>
        </p:txBody>
      </p:sp>
      <p:sp>
        <p:nvSpPr>
          <p:cNvPr id="14377" name="Rectangle 1038"/>
          <p:cNvSpPr>
            <a:spLocks noGrp="1" noChangeArrowheads="1"/>
          </p:cNvSpPr>
          <p:nvPr>
            <p:ph type="title"/>
          </p:nvPr>
        </p:nvSpPr>
        <p:spPr>
          <a:xfrm>
            <a:off x="485776" y="198436"/>
            <a:ext cx="8229600" cy="1143000"/>
          </a:xfrm>
        </p:spPr>
        <p:txBody>
          <a:bodyPr/>
          <a:lstStyle/>
          <a:p>
            <a:r>
              <a:rPr lang="en-US" altLang="tr-TR" sz="3600" dirty="0">
                <a:solidFill>
                  <a:srgbClr val="000066"/>
                </a:solidFill>
                <a:ea typeface="ＭＳ Ｐゴシック" pitchFamily="34" charset="-128"/>
              </a:rPr>
              <a:t>PAT</a:t>
            </a:r>
            <a:r>
              <a:rPr lang="tr-TR" altLang="tr-TR" sz="3600" dirty="0">
                <a:solidFill>
                  <a:srgbClr val="000066"/>
                </a:solidFill>
                <a:ea typeface="ＭＳ Ｐゴシック" pitchFamily="34" charset="-128"/>
              </a:rPr>
              <a:t>OFİZYOLOJİ</a:t>
            </a:r>
            <a:endParaRPr lang="en-US" altLang="tr-TR" sz="360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14378" name="Text Box 1039"/>
          <p:cNvSpPr txBox="1">
            <a:spLocks noChangeArrowheads="1"/>
          </p:cNvSpPr>
          <p:nvPr/>
        </p:nvSpPr>
        <p:spPr bwMode="auto">
          <a:xfrm>
            <a:off x="6976267" y="2668588"/>
            <a:ext cx="21375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tr-TR" sz="1800" b="1" dirty="0">
                <a:solidFill>
                  <a:srgbClr val="FFFFFF"/>
                </a:solidFill>
              </a:rPr>
              <a:t>Phosphatidylinositol</a:t>
            </a:r>
          </a:p>
        </p:txBody>
      </p:sp>
      <p:sp>
        <p:nvSpPr>
          <p:cNvPr id="14379" name="Line 1040"/>
          <p:cNvSpPr>
            <a:spLocks noChangeShapeType="1"/>
          </p:cNvSpPr>
          <p:nvPr/>
        </p:nvSpPr>
        <p:spPr bwMode="auto">
          <a:xfrm flipH="1" flipV="1">
            <a:off x="8591550" y="2971801"/>
            <a:ext cx="133350" cy="1905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14380" name="Group 1041"/>
          <p:cNvGrpSpPr>
            <a:grpSpLocks/>
          </p:cNvGrpSpPr>
          <p:nvPr/>
        </p:nvGrpSpPr>
        <p:grpSpPr bwMode="auto">
          <a:xfrm>
            <a:off x="5564188" y="3478221"/>
            <a:ext cx="2474912" cy="369888"/>
            <a:chOff x="3415" y="2275"/>
            <a:chExt cx="1559" cy="233"/>
          </a:xfrm>
        </p:grpSpPr>
        <p:sp>
          <p:nvSpPr>
            <p:cNvPr id="14385" name="Text Box 1042"/>
            <p:cNvSpPr txBox="1">
              <a:spLocks noChangeArrowheads="1"/>
            </p:cNvSpPr>
            <p:nvPr/>
          </p:nvSpPr>
          <p:spPr bwMode="auto">
            <a:xfrm>
              <a:off x="3415" y="2275"/>
              <a:ext cx="13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tr-TR" sz="1800" b="1">
                  <a:solidFill>
                    <a:srgbClr val="FFFFFF"/>
                  </a:solidFill>
                </a:rPr>
                <a:t>N-acetylglucosamine</a:t>
              </a:r>
            </a:p>
          </p:txBody>
        </p:sp>
        <p:sp>
          <p:nvSpPr>
            <p:cNvPr id="14386" name="Line 1043"/>
            <p:cNvSpPr>
              <a:spLocks noChangeShapeType="1"/>
            </p:cNvSpPr>
            <p:nvPr/>
          </p:nvSpPr>
          <p:spPr bwMode="auto">
            <a:xfrm flipH="1" flipV="1">
              <a:off x="4752" y="2412"/>
              <a:ext cx="222" cy="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241684" name="Text Box 1044"/>
          <p:cNvSpPr txBox="1">
            <a:spLocks noChangeArrowheads="1"/>
          </p:cNvSpPr>
          <p:nvPr/>
        </p:nvSpPr>
        <p:spPr bwMode="auto">
          <a:xfrm>
            <a:off x="8062913" y="3546477"/>
            <a:ext cx="703262" cy="8309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5C5C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4800" b="1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241685" name="Text Box 1045"/>
          <p:cNvSpPr txBox="1">
            <a:spLocks noChangeArrowheads="1"/>
          </p:cNvSpPr>
          <p:nvPr/>
        </p:nvSpPr>
        <p:spPr bwMode="auto">
          <a:xfrm>
            <a:off x="2819403" y="1333500"/>
            <a:ext cx="4905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800" b="1" dirty="0">
                <a:solidFill>
                  <a:srgbClr val="000066"/>
                </a:solidFill>
              </a:rPr>
              <a:t>PIG-A genindeki </a:t>
            </a:r>
            <a:r>
              <a:rPr lang="tr-TR" altLang="tr-TR" sz="1800" b="1" dirty="0" err="1">
                <a:solidFill>
                  <a:srgbClr val="000066"/>
                </a:solidFill>
              </a:rPr>
              <a:t>edinsel</a:t>
            </a:r>
            <a:r>
              <a:rPr lang="tr-TR" altLang="tr-TR" sz="1800" b="1" dirty="0">
                <a:solidFill>
                  <a:srgbClr val="000066"/>
                </a:solidFill>
              </a:rPr>
              <a:t> mutasyon sonucunda GPI çıpasında birleştirmede yetersizlik</a:t>
            </a:r>
            <a:endParaRPr lang="en-US" altLang="tr-TR" sz="1800" b="1" dirty="0">
              <a:solidFill>
                <a:srgbClr val="000066"/>
              </a:solidFill>
            </a:endParaRPr>
          </a:p>
        </p:txBody>
      </p:sp>
      <p:sp>
        <p:nvSpPr>
          <p:cNvPr id="241686" name="Line 1046"/>
          <p:cNvSpPr>
            <a:spLocks noChangeShapeType="1"/>
          </p:cNvSpPr>
          <p:nvPr/>
        </p:nvSpPr>
        <p:spPr bwMode="auto">
          <a:xfrm>
            <a:off x="4925751" y="1941288"/>
            <a:ext cx="2940312" cy="177187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rgbClr val="80808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0EF2D20-61ED-854C-BBC2-8FE4C52FF665}"/>
              </a:ext>
            </a:extLst>
          </p:cNvPr>
          <p:cNvSpPr/>
          <p:nvPr/>
        </p:nvSpPr>
        <p:spPr>
          <a:xfrm>
            <a:off x="32418" y="5084847"/>
            <a:ext cx="2252199" cy="17087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tr-TR" altLang="tr-TR" sz="800" dirty="0">
                <a:solidFill>
                  <a:srgbClr val="262626"/>
                </a:solidFill>
              </a:rPr>
              <a:t>GPI-AP, glikozilfosfatidilinositol-çıpa protein; </a:t>
            </a:r>
            <a:r>
              <a:rPr lang="tr-TR" altLang="tr-TR" sz="800" i="1" dirty="0">
                <a:solidFill>
                  <a:srgbClr val="262626"/>
                </a:solidFill>
              </a:rPr>
              <a:t>PIG-A</a:t>
            </a:r>
            <a:r>
              <a:rPr lang="tr-TR" altLang="tr-TR" sz="800" dirty="0">
                <a:solidFill>
                  <a:srgbClr val="262626"/>
                </a:solidFill>
              </a:rPr>
              <a:t>, fosfatidilinositol glikan komplementasyon sınıfı-A gen</a:t>
            </a:r>
          </a:p>
          <a:p>
            <a:pPr eaLnBrk="1" hangingPunct="1">
              <a:buSzPct val="100000"/>
            </a:pPr>
            <a:r>
              <a:rPr lang="tr-TR" altLang="tr-TR" sz="800" b="1" dirty="0">
                <a:solidFill>
                  <a:srgbClr val="262626"/>
                </a:solidFill>
              </a:rPr>
              <a:t>1. </a:t>
            </a:r>
            <a:r>
              <a:rPr lang="tr-TR" altLang="tr-TR" sz="800" dirty="0">
                <a:solidFill>
                  <a:srgbClr val="262626"/>
                </a:solidFill>
              </a:rPr>
              <a:t>Brodsky RA. Paroxysmal nocturnal haemoglobinuria. In: Hoffman R, et al, eds. </a:t>
            </a:r>
            <a:r>
              <a:rPr lang="tr-TR" altLang="tr-TR" sz="800" i="1" dirty="0">
                <a:solidFill>
                  <a:srgbClr val="262626"/>
                </a:solidFill>
              </a:rPr>
              <a:t>haematology: Basic Principles and Practices. </a:t>
            </a:r>
            <a:r>
              <a:rPr lang="tr-TR" altLang="tr-TR" sz="800" dirty="0">
                <a:solidFill>
                  <a:srgbClr val="262626"/>
                </a:solidFill>
              </a:rPr>
              <a:t>4th ed. Philadelphia, PA: Elsevier Churchill Livingstone; 2005:419-427. </a:t>
            </a:r>
            <a:r>
              <a:rPr lang="tr-TR" altLang="tr-TR" sz="800" b="1" dirty="0">
                <a:solidFill>
                  <a:srgbClr val="262626"/>
                </a:solidFill>
              </a:rPr>
              <a:t>2.</a:t>
            </a:r>
            <a:r>
              <a:rPr lang="tr-TR" altLang="tr-TR" sz="800" dirty="0">
                <a:solidFill>
                  <a:srgbClr val="262626"/>
                </a:solidFill>
              </a:rPr>
              <a:t> Kelly R, et al. </a:t>
            </a:r>
            <a:r>
              <a:rPr lang="tr-TR" altLang="tr-TR" sz="800" i="1" dirty="0">
                <a:solidFill>
                  <a:srgbClr val="262626"/>
                </a:solidFill>
              </a:rPr>
              <a:t>Ther Clin Risk Manag. </a:t>
            </a:r>
            <a:r>
              <a:rPr lang="tr-TR" altLang="tr-TR" sz="800" dirty="0">
                <a:solidFill>
                  <a:srgbClr val="262626"/>
                </a:solidFill>
              </a:rPr>
              <a:t>2009;5:911-921. </a:t>
            </a:r>
            <a:r>
              <a:rPr lang="tr-TR" altLang="tr-TR" sz="800" b="1" dirty="0">
                <a:solidFill>
                  <a:srgbClr val="262626"/>
                </a:solidFill>
              </a:rPr>
              <a:t>3. </a:t>
            </a:r>
            <a:r>
              <a:rPr lang="tr-TR" altLang="tr-TR" sz="800" dirty="0">
                <a:solidFill>
                  <a:srgbClr val="262626"/>
                </a:solidFill>
              </a:rPr>
              <a:t>Rother RP, et al. </a:t>
            </a:r>
            <a:r>
              <a:rPr lang="tr-TR" altLang="tr-TR" sz="800" i="1" dirty="0">
                <a:solidFill>
                  <a:srgbClr val="262626"/>
                </a:solidFill>
              </a:rPr>
              <a:t>JAMA. </a:t>
            </a:r>
            <a:r>
              <a:rPr lang="tr-TR" altLang="tr-TR" sz="800" dirty="0">
                <a:solidFill>
                  <a:srgbClr val="262626"/>
                </a:solidFill>
              </a:rPr>
              <a:t>2005;293(13):1653-1662. </a:t>
            </a:r>
            <a:r>
              <a:rPr lang="tr-TR" altLang="tr-TR" sz="800" b="1" dirty="0">
                <a:solidFill>
                  <a:srgbClr val="262626"/>
                </a:solidFill>
              </a:rPr>
              <a:t>4. </a:t>
            </a:r>
            <a:r>
              <a:rPr lang="tr-TR" altLang="tr-TR" sz="800" dirty="0">
                <a:solidFill>
                  <a:srgbClr val="262626"/>
                </a:solidFill>
              </a:rPr>
              <a:t>Hill A, et al. </a:t>
            </a:r>
            <a:r>
              <a:rPr lang="tr-TR" altLang="tr-TR" sz="800" i="1" dirty="0">
                <a:solidFill>
                  <a:srgbClr val="262626"/>
                </a:solidFill>
              </a:rPr>
              <a:t>Blood.</a:t>
            </a:r>
            <a:r>
              <a:rPr lang="tr-TR" altLang="tr-TR" sz="800" dirty="0">
                <a:solidFill>
                  <a:srgbClr val="262626"/>
                </a:solidFill>
              </a:rPr>
              <a:t> 2013;121(25):4985-4996. </a:t>
            </a:r>
            <a:r>
              <a:rPr lang="tr-TR" altLang="tr-TR" sz="800" b="1" dirty="0">
                <a:solidFill>
                  <a:srgbClr val="262626"/>
                </a:solidFill>
              </a:rPr>
              <a:t>5. </a:t>
            </a:r>
            <a:r>
              <a:rPr lang="tr-TR" altLang="tr-TR" sz="800" dirty="0">
                <a:solidFill>
                  <a:srgbClr val="262626"/>
                </a:solidFill>
              </a:rPr>
              <a:t>Bessler M, et al. </a:t>
            </a:r>
            <a:r>
              <a:rPr lang="tr-TR" altLang="tr-TR" sz="800" i="1" dirty="0">
                <a:solidFill>
                  <a:srgbClr val="262626"/>
                </a:solidFill>
              </a:rPr>
              <a:t>haematology Am Soc Hematol Educ Program</a:t>
            </a:r>
            <a:r>
              <a:rPr lang="tr-TR" altLang="tr-TR" sz="800" dirty="0">
                <a:solidFill>
                  <a:srgbClr val="262626"/>
                </a:solidFill>
              </a:rPr>
              <a:t>. 2008:104-110. </a:t>
            </a:r>
          </a:p>
        </p:txBody>
      </p:sp>
      <p:pic>
        <p:nvPicPr>
          <p:cNvPr id="4" name="Picture 5" descr="G:\PESG logo.jpg">
            <a:extLst>
              <a:ext uri="{FF2B5EF4-FFF2-40B4-BE49-F238E27FC236}">
                <a16:creationId xmlns:a16="http://schemas.microsoft.com/office/drawing/2014/main" xmlns="" id="{0465AA87-98E4-9A36-5E29-920AB6F9C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2862"/>
            <a:ext cx="1574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98464" y="3320599"/>
            <a:ext cx="1886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MAK’a</a:t>
            </a:r>
            <a:r>
              <a:rPr lang="tr-TR" dirty="0" smtClean="0"/>
              <a:t> karşı duyarlık artar</a:t>
            </a:r>
          </a:p>
          <a:p>
            <a:r>
              <a:rPr lang="tr-TR" dirty="0" smtClean="0"/>
              <a:t>Kronik </a:t>
            </a:r>
            <a:r>
              <a:rPr lang="tr-TR" dirty="0" err="1" smtClean="0"/>
              <a:t>hemoliz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9670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7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7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7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7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7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7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7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7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7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7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7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41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41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41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7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41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41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41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41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41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241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241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41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32" grpId="0" animBg="1"/>
      <p:bldP spid="241649" grpId="0" animBg="1"/>
      <p:bldP spid="241650" grpId="0"/>
      <p:bldP spid="241651" grpId="0" animBg="1"/>
      <p:bldP spid="241652" grpId="0" animBg="1"/>
      <p:bldP spid="241656" grpId="0" animBg="1"/>
      <p:bldP spid="241657" grpId="0" animBg="1"/>
      <p:bldP spid="241658" grpId="0" animBg="1"/>
      <p:bldP spid="241659" grpId="0" animBg="1"/>
      <p:bldP spid="241660" grpId="0"/>
      <p:bldP spid="241684" grpId="0"/>
      <p:bldP spid="241685" grpId="0"/>
      <p:bldP spid="2416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4429"/>
            <a:chOff x="0" y="0"/>
            <a:chExt cx="9144000" cy="5140822"/>
          </a:xfrm>
        </p:grpSpPr>
        <p:pic>
          <p:nvPicPr>
            <p:cNvPr id="2" name="Picture 1" descr="ebx_template2-0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0822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14" y="3263674"/>
              <a:ext cx="1970315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1 Slayt Numarası Yer Tutucusu"/>
          <p:cNvSpPr txBox="1">
            <a:spLocks/>
          </p:cNvSpPr>
          <p:nvPr/>
        </p:nvSpPr>
        <p:spPr bwMode="auto">
          <a:xfrm>
            <a:off x="4583430" y="5719007"/>
            <a:ext cx="21717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sz="1800" kern="1200">
                <a:solidFill>
                  <a:schemeClr val="tx1"/>
                </a:solidFill>
                <a:latin typeface="Arial" charset="-94"/>
                <a:ea typeface="ＭＳ Ｐゴシック" charset="-128"/>
                <a:cs typeface="+mn-cs"/>
              </a:defRPr>
            </a:lvl1pPr>
            <a:lvl2pPr marL="557213" indent="-214313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-94"/>
                <a:ea typeface="ＭＳ Ｐゴシック" charset="-128"/>
                <a:cs typeface="+mn-cs"/>
              </a:defRPr>
            </a:lvl2pPr>
            <a:lvl3pPr marL="857250" indent="-17145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-94"/>
                <a:ea typeface="ＭＳ Ｐゴシック" charset="-128"/>
                <a:cs typeface="+mn-cs"/>
              </a:defRPr>
            </a:lvl3pPr>
            <a:lvl4pPr marL="1200150" indent="-17145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-94"/>
                <a:ea typeface="ＭＳ Ｐゴシック" charset="-128"/>
                <a:cs typeface="+mn-cs"/>
              </a:defRPr>
            </a:lvl4pPr>
            <a:lvl5pPr marL="1543050" indent="-17145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-94"/>
                <a:ea typeface="ＭＳ Ｐゴシック" charset="-128"/>
                <a:cs typeface="+mn-cs"/>
              </a:defRPr>
            </a:lvl5pPr>
            <a:lvl6pPr marL="1885950" indent="-17145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-94"/>
                <a:ea typeface="ＭＳ Ｐゴシック" charset="-128"/>
                <a:cs typeface="+mn-cs"/>
              </a:defRPr>
            </a:lvl6pPr>
            <a:lvl7pPr marL="2228850" indent="-17145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-94"/>
                <a:ea typeface="ＭＳ Ｐゴシック" charset="-128"/>
                <a:cs typeface="+mn-cs"/>
              </a:defRPr>
            </a:lvl7pPr>
            <a:lvl8pPr marL="2571750" indent="-17145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-94"/>
                <a:ea typeface="ＭＳ Ｐゴシック" charset="-128"/>
                <a:cs typeface="+mn-cs"/>
              </a:defRPr>
            </a:lvl8pPr>
            <a:lvl9pPr marL="2914650" indent="-17145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-94"/>
                <a:ea typeface="ＭＳ Ｐゴシック" charset="-128"/>
                <a:cs typeface="+mn-cs"/>
              </a:defRPr>
            </a:lvl9pPr>
          </a:lstStyle>
          <a:p>
            <a:pPr algn="ctr"/>
            <a:fld id="{FE5C2B84-D8D3-6F47-B01B-5B358E8F752D}" type="slidenum">
              <a:rPr lang="en-US" altLang="tr-TR" sz="9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ctr"/>
              <a:t>4</a:t>
            </a:fld>
            <a:endParaRPr lang="en-US" altLang="tr-TR" sz="9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7155180" y="5719007"/>
            <a:ext cx="1600200" cy="457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tr-TR" sz="9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-94"/>
              </a:rPr>
              <a:t>AdBoard Master_Sept 14, 2010</a:t>
            </a:r>
          </a:p>
        </p:txBody>
      </p:sp>
      <p:pic>
        <p:nvPicPr>
          <p:cNvPr id="26" name="Picture 2" descr="Icebe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63" y="921583"/>
            <a:ext cx="6841331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3"/>
          <p:cNvGrpSpPr>
            <a:grpSpLocks/>
          </p:cNvGrpSpPr>
          <p:nvPr/>
        </p:nvGrpSpPr>
        <p:grpSpPr bwMode="auto">
          <a:xfrm>
            <a:off x="2491502" y="2458282"/>
            <a:ext cx="6544865" cy="3538538"/>
            <a:chOff x="211" y="1882"/>
            <a:chExt cx="5497" cy="2229"/>
          </a:xfrm>
        </p:grpSpPr>
        <p:sp>
          <p:nvSpPr>
            <p:cNvPr id="28" name="Text Box 4"/>
            <p:cNvSpPr txBox="1">
              <a:spLocks noChangeArrowheads="1"/>
            </p:cNvSpPr>
            <p:nvPr/>
          </p:nvSpPr>
          <p:spPr bwMode="auto">
            <a:xfrm>
              <a:off x="432" y="2708"/>
              <a:ext cx="103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tr-TR" altLang="tr-TR" sz="135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charset="-94"/>
                </a:rPr>
                <a:t>Kronik böbrek </a:t>
              </a:r>
            </a:p>
            <a:p>
              <a:pPr algn="ctr" eaLnBrk="1" hangingPunct="1"/>
              <a:r>
                <a:rPr lang="tr-TR" altLang="tr-TR" sz="135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charset="-94"/>
                </a:rPr>
                <a:t>Hastalığı</a:t>
              </a:r>
              <a:endParaRPr lang="en-US" altLang="tr-TR" sz="135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-94"/>
              </a:endParaRPr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211" y="2188"/>
              <a:ext cx="131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tr-TR" sz="135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charset="-94"/>
                </a:rPr>
                <a:t>A</a:t>
              </a:r>
              <a:r>
                <a:rPr lang="tr-TR" altLang="tr-TR" sz="135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charset="-94"/>
                </a:rPr>
                <a:t>k</a:t>
              </a:r>
              <a:r>
                <a:rPr lang="en-US" altLang="tr-TR" sz="135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charset="-94"/>
                </a:rPr>
                <a:t>ut </a:t>
              </a:r>
              <a:r>
                <a:rPr lang="tr-TR" altLang="tr-TR" sz="135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charset="-94"/>
                </a:rPr>
                <a:t>Böbrek Hasarı</a:t>
              </a:r>
              <a:endParaRPr lang="en-US" altLang="tr-TR" sz="135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-94"/>
              </a:endParaRPr>
            </a:p>
          </p:txBody>
        </p:sp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630" y="3922"/>
              <a:ext cx="1622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5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Pulmon</a:t>
              </a:r>
              <a:r>
                <a:rPr lang="tr-TR" sz="135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er Hipertansiyon</a:t>
              </a:r>
              <a:endParaRPr lang="en-US" sz="13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781" y="3323"/>
              <a:ext cx="1059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tr-TR" altLang="tr-TR" sz="135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charset="-94"/>
                </a:rPr>
                <a:t>Kalp Fonksiyon</a:t>
              </a:r>
              <a:r>
                <a:rPr lang="en-US" altLang="tr-TR" sz="135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charset="-94"/>
                </a:rPr>
                <a:t/>
              </a:r>
              <a:br>
                <a:rPr lang="en-US" altLang="tr-TR" sz="135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charset="-94"/>
                </a:rPr>
              </a:br>
              <a:r>
                <a:rPr lang="tr-TR" altLang="tr-TR" sz="135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charset="-94"/>
                </a:rPr>
                <a:t>Bozukluğu</a:t>
              </a:r>
              <a:endParaRPr lang="en-US" altLang="tr-TR" sz="135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-94"/>
              </a:endParaRPr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4673" y="2472"/>
              <a:ext cx="77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9pPr>
            </a:lstStyle>
            <a:p>
              <a:pPr eaLnBrk="1" hangingPunct="1"/>
              <a:r>
                <a:rPr lang="tr-TR" altLang="tr-TR" sz="135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charset="-94"/>
                </a:rPr>
                <a:t>İnme</a:t>
              </a:r>
              <a:r>
                <a:rPr lang="en-US" altLang="tr-TR" sz="135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charset="-94"/>
                </a:rPr>
                <a:t>/ </a:t>
              </a:r>
              <a:r>
                <a:rPr lang="tr-TR" altLang="tr-TR" sz="135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charset="-94"/>
                </a:rPr>
                <a:t>Gİ</a:t>
              </a:r>
              <a:r>
                <a:rPr lang="en-US" altLang="tr-TR" sz="135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charset="-94"/>
                </a:rPr>
                <a:t>A</a:t>
              </a:r>
            </a:p>
          </p:txBody>
        </p: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4354" y="3523"/>
              <a:ext cx="1187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9pPr>
            </a:lstStyle>
            <a:p>
              <a:pPr eaLnBrk="1" hangingPunct="1"/>
              <a:r>
                <a:rPr lang="tr-TR" altLang="tr-TR" sz="135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charset="-94"/>
                </a:rPr>
                <a:t>İskemik Bağırsak </a:t>
              </a:r>
            </a:p>
            <a:p>
              <a:pPr eaLnBrk="1" hangingPunct="1"/>
              <a:r>
                <a:rPr lang="tr-TR" altLang="tr-TR" sz="135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charset="-94"/>
                </a:rPr>
                <a:t>Hastalığı</a:t>
              </a:r>
              <a:endParaRPr lang="en-US" altLang="tr-TR" sz="135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-94"/>
              </a:endParaRPr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4693" y="1882"/>
              <a:ext cx="67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135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DVT</a:t>
              </a:r>
              <a:r>
                <a:rPr lang="tr-TR" sz="135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/ PE</a:t>
              </a:r>
              <a:endParaRPr lang="en-US" sz="13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4354" y="2999"/>
              <a:ext cx="135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9pPr>
            </a:lstStyle>
            <a:p>
              <a:pPr eaLnBrk="1" hangingPunct="1"/>
              <a:r>
                <a:rPr lang="tr-TR" altLang="tr-TR" sz="135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charset="-94"/>
                </a:rPr>
                <a:t>Karaciğer Yetmezliği</a:t>
              </a:r>
              <a:endParaRPr lang="en-US" altLang="tr-TR" sz="135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-94"/>
              </a:endParaRPr>
            </a:p>
          </p:txBody>
        </p:sp>
      </p:grp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5743099" y="900944"/>
            <a:ext cx="89960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3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Yorgunluk</a:t>
            </a:r>
            <a:endParaRPr lang="en-US" sz="135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4494296" y="997782"/>
            <a:ext cx="120475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9pPr>
          </a:lstStyle>
          <a:p>
            <a:pPr algn="r" eaLnBrk="1" hangingPunct="1"/>
            <a:r>
              <a:rPr lang="tr-TR" altLang="tr-TR" sz="135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-94"/>
              </a:rPr>
              <a:t>Bozulmuş </a:t>
            </a:r>
            <a:r>
              <a:rPr lang="en-US" altLang="tr-TR" sz="135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-94"/>
              </a:rPr>
              <a:t>QoL</a:t>
            </a: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7997862" y="1243844"/>
            <a:ext cx="65274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tr-TR" sz="135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-94"/>
              </a:rPr>
              <a:t>Anemi</a:t>
            </a: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6781138" y="1016832"/>
            <a:ext cx="1258678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tr-TR" sz="135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-94"/>
              </a:rPr>
              <a:t>Hemoglobin</a:t>
            </a:r>
            <a:r>
              <a:rPr lang="tr-TR" altLang="tr-TR" sz="135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-94"/>
              </a:rPr>
              <a:t>üri</a:t>
            </a:r>
            <a:endParaRPr lang="en-US" altLang="tr-TR" sz="135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-94"/>
            </a:endParaRP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3753830" y="1113670"/>
            <a:ext cx="67839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tr-TR" sz="135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Dispne</a:t>
            </a:r>
            <a:endParaRPr lang="en-US" sz="135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3105866" y="1327982"/>
            <a:ext cx="62927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35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Disfaji</a:t>
            </a:r>
            <a:endParaRPr lang="en-US" sz="135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2347436" y="1685170"/>
            <a:ext cx="98078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9pPr>
          </a:lstStyle>
          <a:p>
            <a:pPr eaLnBrk="1" hangingPunct="1"/>
            <a:r>
              <a:rPr lang="tr-TR" altLang="tr-TR" sz="135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-94"/>
              </a:rPr>
              <a:t>Karın</a:t>
            </a:r>
            <a:r>
              <a:rPr lang="en-US" altLang="tr-TR" sz="135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-94"/>
              </a:rPr>
              <a:t> </a:t>
            </a:r>
            <a:r>
              <a:rPr lang="tr-TR" altLang="tr-TR" sz="135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-94"/>
              </a:rPr>
              <a:t>ağrısı</a:t>
            </a:r>
            <a:endParaRPr lang="en-US" altLang="tr-TR" sz="135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-94"/>
            </a:endParaRP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7469506" y="1737556"/>
            <a:ext cx="159966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35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Erektil</a:t>
            </a:r>
            <a:r>
              <a:rPr lang="tr-TR" sz="13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35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Disfonksiyon</a:t>
            </a:r>
            <a:endParaRPr lang="en-US" sz="135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Line 23"/>
          <p:cNvSpPr>
            <a:spLocks noChangeShapeType="1"/>
          </p:cNvSpPr>
          <p:nvPr/>
        </p:nvSpPr>
        <p:spPr bwMode="auto">
          <a:xfrm>
            <a:off x="2240280" y="935869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tr-TR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0" name="TextBox 4"/>
          <p:cNvSpPr txBox="1"/>
          <p:nvPr/>
        </p:nvSpPr>
        <p:spPr>
          <a:xfrm>
            <a:off x="-54429" y="3080188"/>
            <a:ext cx="2336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tr-TR" sz="2200" b="1" i="1" dirty="0" smtClean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Klinik Bulgular</a:t>
            </a:r>
          </a:p>
          <a:p>
            <a:pPr algn="ctr"/>
            <a:r>
              <a:rPr lang="tr-TR" altLang="tr-TR" sz="2200" b="1" i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=</a:t>
            </a:r>
            <a:endParaRPr lang="tr-TR" altLang="tr-TR" sz="2200" b="1" i="1" dirty="0" smtClean="0">
              <a:solidFill>
                <a:srgbClr val="7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  <a:p>
            <a:pPr algn="ctr"/>
            <a:r>
              <a:rPr lang="tr-TR" altLang="tr-TR" sz="2200" b="1" i="1" dirty="0" smtClean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Buzdağı </a:t>
            </a:r>
            <a:r>
              <a:rPr lang="tr-TR" altLang="tr-TR" sz="2200" b="1" i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modeli</a:t>
            </a:r>
            <a:endParaRPr lang="tr-TR" sz="2200" b="1" i="1" dirty="0">
              <a:solidFill>
                <a:srgbClr val="7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1019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549277" y="112713"/>
            <a:ext cx="8042275" cy="1041400"/>
          </a:xfrm>
        </p:spPr>
        <p:txBody>
          <a:bodyPr>
            <a:normAutofit fontScale="90000"/>
          </a:bodyPr>
          <a:lstStyle/>
          <a:p>
            <a:r>
              <a:rPr lang="tr-TR" altLang="en-US" sz="3600" dirty="0">
                <a:solidFill>
                  <a:srgbClr val="002060"/>
                </a:solidFill>
                <a:ea typeface="ＭＳ Ｐゴシック" pitchFamily="34" charset="-128"/>
              </a:rPr>
              <a:t>“</a:t>
            </a:r>
            <a:r>
              <a:rPr lang="tr-TR" altLang="ja-JP" sz="3600" b="1" dirty="0">
                <a:solidFill>
                  <a:srgbClr val="002060"/>
                </a:solidFill>
                <a:ea typeface="ＭＳ Ｐゴシック" pitchFamily="34" charset="-128"/>
              </a:rPr>
              <a:t>PESG</a:t>
            </a:r>
            <a:r>
              <a:rPr lang="tr-TR" altLang="ja-JP" sz="3600" dirty="0">
                <a:solidFill>
                  <a:srgbClr val="002060"/>
                </a:solidFill>
                <a:ea typeface="ＭＳ Ｐゴシック" pitchFamily="34" charset="-128"/>
              </a:rPr>
              <a:t> Öneriyor</a:t>
            </a:r>
            <a:r>
              <a:rPr lang="tr-TR" altLang="en-US" sz="3600" dirty="0">
                <a:solidFill>
                  <a:srgbClr val="002060"/>
                </a:solidFill>
                <a:ea typeface="ＭＳ Ｐゴシック" pitchFamily="34" charset="-128"/>
              </a:rPr>
              <a:t>”</a:t>
            </a:r>
            <a:r>
              <a:rPr lang="tr-TR" altLang="ja-JP" sz="3600" dirty="0">
                <a:solidFill>
                  <a:srgbClr val="002060"/>
                </a:solidFill>
                <a:ea typeface="ＭＳ Ｐゴシック" pitchFamily="34" charset="-128"/>
              </a:rPr>
              <a:t/>
            </a:r>
            <a:br>
              <a:rPr lang="tr-TR" altLang="ja-JP" sz="3600" dirty="0">
                <a:solidFill>
                  <a:srgbClr val="002060"/>
                </a:solidFill>
                <a:ea typeface="ＭＳ Ｐゴシック" pitchFamily="34" charset="-128"/>
              </a:rPr>
            </a:br>
            <a:r>
              <a:rPr lang="en-US" altLang="ja-JP" sz="3600" dirty="0" err="1">
                <a:solidFill>
                  <a:srgbClr val="002060"/>
                </a:solidFill>
                <a:ea typeface="ＭＳ Ｐゴシック" pitchFamily="34" charset="-128"/>
              </a:rPr>
              <a:t>Tromboz</a:t>
            </a:r>
            <a:r>
              <a:rPr lang="en-US" altLang="ja-JP" sz="3600" dirty="0">
                <a:solidFill>
                  <a:srgbClr val="002060"/>
                </a:solidFill>
                <a:ea typeface="ＭＳ Ｐゴシック" pitchFamily="34" charset="-128"/>
              </a:rPr>
              <a:t> tan</a:t>
            </a:r>
            <a:r>
              <a:rPr lang="tr-TR" altLang="ja-JP" sz="3600" dirty="0">
                <a:solidFill>
                  <a:srgbClr val="002060"/>
                </a:solidFill>
                <a:ea typeface="ＭＳ Ｐゴシック" pitchFamily="34" charset="-128"/>
              </a:rPr>
              <a:t>ı</a:t>
            </a:r>
            <a:r>
              <a:rPr lang="en-US" altLang="ja-JP" sz="36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en-US" altLang="ja-JP" sz="3600" dirty="0" err="1">
                <a:solidFill>
                  <a:srgbClr val="002060"/>
                </a:solidFill>
                <a:ea typeface="ＭＳ Ｐゴシック" pitchFamily="34" charset="-128"/>
              </a:rPr>
              <a:t>algoritmi</a:t>
            </a:r>
            <a:endParaRPr lang="en-US" altLang="tr-TR" sz="36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cxnSp>
        <p:nvCxnSpPr>
          <p:cNvPr id="10" name="9 Düz Ok Bağlayıcısı"/>
          <p:cNvCxnSpPr>
            <a:cxnSpLocks noChangeShapeType="1"/>
          </p:cNvCxnSpPr>
          <p:nvPr/>
        </p:nvCxnSpPr>
        <p:spPr bwMode="auto">
          <a:xfrm rot="5400000">
            <a:off x="817564" y="3200401"/>
            <a:ext cx="8366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10 Düz Ok Bağlayıcısı"/>
          <p:cNvCxnSpPr>
            <a:cxnSpLocks noChangeShapeType="1"/>
          </p:cNvCxnSpPr>
          <p:nvPr/>
        </p:nvCxnSpPr>
        <p:spPr bwMode="auto">
          <a:xfrm rot="5400000">
            <a:off x="5736432" y="3186908"/>
            <a:ext cx="838200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5060950" y="3708400"/>
            <a:ext cx="2292350" cy="1508125"/>
          </a:xfrm>
          <a:prstGeom prst="rect">
            <a:avLst/>
          </a:prstGeom>
          <a:solidFill>
            <a:srgbClr val="00206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500" b="1" dirty="0">
                <a:solidFill>
                  <a:srgbClr val="FFFF00"/>
                </a:solidFill>
                <a:latin typeface="+mn-lt"/>
                <a:ea typeface="+mn-ea"/>
              </a:rPr>
              <a:t>FLAER</a:t>
            </a:r>
          </a:p>
        </p:txBody>
      </p:sp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2227263" y="3697288"/>
            <a:ext cx="1289050" cy="722312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tr-TR" altLang="tr-TR" sz="1800" b="1" dirty="0" err="1">
                <a:solidFill>
                  <a:srgbClr val="FFFFFF"/>
                </a:solidFill>
                <a:latin typeface="Calibri" pitchFamily="34" charset="0"/>
              </a:rPr>
              <a:t>Hemoliz</a:t>
            </a:r>
            <a:r>
              <a:rPr lang="tr-TR" altLang="tr-TR" sz="1800" b="1" dirty="0">
                <a:solidFill>
                  <a:srgbClr val="FFFFFF"/>
                </a:solidFill>
                <a:latin typeface="Calibri" pitchFamily="34" charset="0"/>
              </a:rPr>
              <a:t> Kanıtı  +</a:t>
            </a:r>
          </a:p>
        </p:txBody>
      </p:sp>
      <p:cxnSp>
        <p:nvCxnSpPr>
          <p:cNvPr id="14" name="13 Düz Ok Bağlayıcısı"/>
          <p:cNvCxnSpPr>
            <a:cxnSpLocks noChangeShapeType="1"/>
          </p:cNvCxnSpPr>
          <p:nvPr/>
        </p:nvCxnSpPr>
        <p:spPr bwMode="auto">
          <a:xfrm rot="5400000">
            <a:off x="2400301" y="3224215"/>
            <a:ext cx="836613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14 Düz Ok Bağlayıcısı"/>
          <p:cNvCxnSpPr>
            <a:cxnSpLocks noChangeShapeType="1"/>
          </p:cNvCxnSpPr>
          <p:nvPr/>
        </p:nvCxnSpPr>
        <p:spPr bwMode="auto">
          <a:xfrm>
            <a:off x="3516315" y="4024313"/>
            <a:ext cx="1323975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16 Düz Ok Bağlayıcısı"/>
          <p:cNvCxnSpPr>
            <a:cxnSpLocks noChangeShapeType="1"/>
          </p:cNvCxnSpPr>
          <p:nvPr/>
        </p:nvCxnSpPr>
        <p:spPr bwMode="auto">
          <a:xfrm rot="5400000">
            <a:off x="-78582" y="5049045"/>
            <a:ext cx="1339851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17 Dikdörtgen"/>
          <p:cNvSpPr>
            <a:spLocks noChangeArrowheads="1"/>
          </p:cNvSpPr>
          <p:nvPr/>
        </p:nvSpPr>
        <p:spPr bwMode="auto">
          <a:xfrm>
            <a:off x="590552" y="3708401"/>
            <a:ext cx="1287463" cy="722313"/>
          </a:xfrm>
          <a:prstGeom prst="rect">
            <a:avLst/>
          </a:prstGeom>
          <a:solidFill>
            <a:srgbClr val="00206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tr-TR" altLang="tr-TR" sz="1800" b="1">
                <a:solidFill>
                  <a:srgbClr val="FFFFFF"/>
                </a:solidFill>
                <a:latin typeface="Calibri" pitchFamily="34" charset="0"/>
              </a:rPr>
              <a:t>Hemoliz Kanıtı  -</a:t>
            </a:r>
          </a:p>
        </p:txBody>
      </p:sp>
      <p:sp>
        <p:nvSpPr>
          <p:cNvPr id="21" name="20 Dikdörtgen"/>
          <p:cNvSpPr>
            <a:spLocks noChangeArrowheads="1"/>
          </p:cNvSpPr>
          <p:nvPr/>
        </p:nvSpPr>
        <p:spPr bwMode="auto">
          <a:xfrm>
            <a:off x="322265" y="5884863"/>
            <a:ext cx="2497137" cy="819151"/>
          </a:xfrm>
          <a:prstGeom prst="rect">
            <a:avLst/>
          </a:prstGeom>
          <a:solidFill>
            <a:srgbClr val="00206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tr-TR" altLang="tr-TR" sz="1800" b="1">
                <a:solidFill>
                  <a:srgbClr val="FFFFFF"/>
                </a:solidFill>
                <a:latin typeface="Calibri" pitchFamily="34" charset="0"/>
              </a:rPr>
              <a:t>Antikoagülan Tedaviye Direnç  +</a:t>
            </a:r>
          </a:p>
        </p:txBody>
      </p:sp>
      <p:cxnSp>
        <p:nvCxnSpPr>
          <p:cNvPr id="23" name="22 Düz Ok Bağlayıcısı"/>
          <p:cNvCxnSpPr>
            <a:cxnSpLocks noChangeShapeType="1"/>
          </p:cNvCxnSpPr>
          <p:nvPr/>
        </p:nvCxnSpPr>
        <p:spPr bwMode="auto">
          <a:xfrm rot="16200000" flipH="1">
            <a:off x="1581944" y="4687095"/>
            <a:ext cx="512763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24 Dikdörtgen"/>
          <p:cNvSpPr>
            <a:spLocks noChangeArrowheads="1"/>
          </p:cNvSpPr>
          <p:nvPr/>
        </p:nvSpPr>
        <p:spPr bwMode="auto">
          <a:xfrm>
            <a:off x="1104902" y="4943476"/>
            <a:ext cx="1712913" cy="608013"/>
          </a:xfrm>
          <a:prstGeom prst="rect">
            <a:avLst/>
          </a:prstGeom>
          <a:solidFill>
            <a:srgbClr val="00206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b="1" dirty="0" err="1">
                <a:solidFill>
                  <a:schemeClr val="lt1"/>
                </a:solidFill>
                <a:latin typeface="+mn-lt"/>
                <a:ea typeface="+mn-ea"/>
              </a:rPr>
              <a:t>Sitopeni</a:t>
            </a:r>
            <a:r>
              <a:rPr lang="tr-TR" b="1" dirty="0">
                <a:solidFill>
                  <a:schemeClr val="lt1"/>
                </a:solidFill>
                <a:latin typeface="+mn-lt"/>
                <a:ea typeface="+mn-ea"/>
              </a:rPr>
              <a:t>(</a:t>
            </a:r>
            <a:r>
              <a:rPr lang="tr-TR" b="1" dirty="0" err="1">
                <a:solidFill>
                  <a:schemeClr val="lt1"/>
                </a:solidFill>
                <a:latin typeface="+mn-lt"/>
                <a:ea typeface="+mn-ea"/>
              </a:rPr>
              <a:t>ler</a:t>
            </a:r>
            <a:r>
              <a:rPr lang="tr-TR" b="1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cxnSp>
        <p:nvCxnSpPr>
          <p:cNvPr id="28" name="27 Düz Ok Bağlayıcısı"/>
          <p:cNvCxnSpPr>
            <a:cxnSpLocks noChangeShapeType="1"/>
          </p:cNvCxnSpPr>
          <p:nvPr/>
        </p:nvCxnSpPr>
        <p:spPr bwMode="auto">
          <a:xfrm flipV="1">
            <a:off x="2895600" y="4430714"/>
            <a:ext cx="1944688" cy="7858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31 Düz Ok Bağlayıcısı"/>
          <p:cNvCxnSpPr>
            <a:cxnSpLocks noChangeShapeType="1"/>
            <a:stCxn id="21" idx="3"/>
          </p:cNvCxnSpPr>
          <p:nvPr/>
        </p:nvCxnSpPr>
        <p:spPr bwMode="auto">
          <a:xfrm flipV="1">
            <a:off x="2819400" y="4943476"/>
            <a:ext cx="2020888" cy="135096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9170" name="Picture 5" descr="G:\PESG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2862"/>
            <a:ext cx="1574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5 Dikdörtgen"/>
          <p:cNvSpPr>
            <a:spLocks noChangeArrowheads="1"/>
          </p:cNvSpPr>
          <p:nvPr/>
        </p:nvSpPr>
        <p:spPr bwMode="auto">
          <a:xfrm>
            <a:off x="549275" y="1854200"/>
            <a:ext cx="2967038" cy="914400"/>
          </a:xfrm>
          <a:prstGeom prst="rect">
            <a:avLst/>
          </a:prstGeom>
          <a:solidFill>
            <a:srgbClr val="00206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tr-TR" altLang="tr-TR" sz="1800" b="1" dirty="0">
                <a:solidFill>
                  <a:srgbClr val="FFFFFF"/>
                </a:solidFill>
                <a:latin typeface="Calibri" pitchFamily="34" charset="0"/>
              </a:rPr>
              <a:t>OLAĞAN / TİPİK YERLEŞİM</a:t>
            </a:r>
          </a:p>
        </p:txBody>
      </p:sp>
      <p:sp>
        <p:nvSpPr>
          <p:cNvPr id="26" name="6 Dikdörtgen"/>
          <p:cNvSpPr>
            <a:spLocks noChangeArrowheads="1"/>
          </p:cNvSpPr>
          <p:nvPr/>
        </p:nvSpPr>
        <p:spPr bwMode="auto">
          <a:xfrm>
            <a:off x="4789490" y="1368011"/>
            <a:ext cx="3095625" cy="1512888"/>
          </a:xfrm>
          <a:prstGeom prst="rect">
            <a:avLst/>
          </a:prstGeom>
          <a:solidFill>
            <a:srgbClr val="00206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tr-TR" altLang="tr-TR" sz="1800" b="1" dirty="0">
                <a:solidFill>
                  <a:srgbClr val="FFFFFF"/>
                </a:solidFill>
                <a:latin typeface="Calibri" pitchFamily="34" charset="0"/>
              </a:rPr>
              <a:t>OLAĞAN DIŞI / ATİPİK YERLEŞİM / AÇIKLANAMAYAN TROMBOZ / RİSK FAKTÖRÜ OLMAYAN</a:t>
            </a:r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475" y="5292343"/>
            <a:ext cx="846152" cy="1350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6A3C060B-B341-A019-3314-BFE0C5CB3738}"/>
              </a:ext>
            </a:extLst>
          </p:cNvPr>
          <p:cNvSpPr txBox="1"/>
          <p:nvPr/>
        </p:nvSpPr>
        <p:spPr>
          <a:xfrm>
            <a:off x="3012514" y="6520195"/>
            <a:ext cx="56661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" dirty="0"/>
              <a:t>Sahin F et al. </a:t>
            </a:r>
            <a:r>
              <a:rPr lang="en-US" sz="600" dirty="0"/>
              <a:t>Am J Blood Res 2016 Aug 5;6(2):19-27. </a:t>
            </a:r>
            <a:r>
              <a:rPr lang="en-US" sz="600" dirty="0" err="1"/>
              <a:t>eCollection</a:t>
            </a:r>
            <a:r>
              <a:rPr lang="en-US" sz="600" dirty="0"/>
              <a:t> 2016.</a:t>
            </a:r>
            <a:endParaRPr lang="tr-TR" sz="600" dirty="0"/>
          </a:p>
        </p:txBody>
      </p:sp>
    </p:spTree>
    <p:extLst>
      <p:ext uri="{BB962C8B-B14F-4D97-AF65-F5344CB8AC3E}">
        <p14:creationId xmlns:p14="http://schemas.microsoft.com/office/powerpoint/2010/main" val="222236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3357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PNH ve </a:t>
            </a:r>
            <a:r>
              <a:rPr lang="tr-TR" dirty="0" err="1" smtClean="0"/>
              <a:t>Aplastik</a:t>
            </a:r>
            <a:r>
              <a:rPr lang="tr-TR" dirty="0" smtClean="0"/>
              <a:t> Anemi/ MDS Tarayalım mı?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>
            <a:normAutofit fontScale="62500" lnSpcReduction="20000"/>
          </a:bodyPr>
          <a:lstStyle/>
          <a:p>
            <a:r>
              <a:rPr lang="tr-TR" dirty="0" smtClean="0"/>
              <a:t>IPIG, ICCS ve BCSH: AA tanıda taranmalı</a:t>
            </a:r>
          </a:p>
          <a:p>
            <a:r>
              <a:rPr lang="tr-TR" dirty="0" smtClean="0"/>
              <a:t>MDS  %10 </a:t>
            </a:r>
            <a:r>
              <a:rPr lang="tr-TR" dirty="0" err="1" smtClean="0"/>
              <a:t>klın</a:t>
            </a:r>
            <a:r>
              <a:rPr lang="tr-TR" dirty="0" smtClean="0"/>
              <a:t> eşlik edebilir, ayırıcı tanı varsa mutlaka taranmalı</a:t>
            </a:r>
            <a:endParaRPr lang="tr-TR" dirty="0"/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xmlns="" id="{16B2A46D-CD7C-4F92-A643-79E895BD9E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3400" y="2209800"/>
            <a:ext cx="7841202" cy="3581400"/>
            <a:chOff x="2033435" y="2129643"/>
            <a:chExt cx="7593277" cy="3467641"/>
          </a:xfrm>
        </p:grpSpPr>
        <p:cxnSp>
          <p:nvCxnSpPr>
            <p:cNvPr id="11" name="Straight Connector 27">
              <a:extLst>
                <a:ext uri="{FF2B5EF4-FFF2-40B4-BE49-F238E27FC236}">
                  <a16:creationId xmlns:a16="http://schemas.microsoft.com/office/drawing/2014/main" xmlns="" id="{BA4CDD84-CFCE-4A49-A67B-152C2426E932}"/>
                </a:ext>
              </a:extLst>
            </p:cNvPr>
            <p:cNvCxnSpPr/>
            <p:nvPr/>
          </p:nvCxnSpPr>
          <p:spPr>
            <a:xfrm>
              <a:off x="8545478" y="4372526"/>
              <a:ext cx="0" cy="7553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2">
              <a:extLst>
                <a:ext uri="{FF2B5EF4-FFF2-40B4-BE49-F238E27FC236}">
                  <a16:creationId xmlns:a16="http://schemas.microsoft.com/office/drawing/2014/main" xmlns="" id="{DE343B9E-D717-4E04-A97E-35420F4BE83B}"/>
                </a:ext>
              </a:extLst>
            </p:cNvPr>
            <p:cNvCxnSpPr>
              <a:stCxn id="19" idx="2"/>
            </p:cNvCxnSpPr>
            <p:nvPr/>
          </p:nvCxnSpPr>
          <p:spPr>
            <a:xfrm flipH="1">
              <a:off x="8545478" y="3504931"/>
              <a:ext cx="0" cy="4857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5">
              <a:extLst>
                <a:ext uri="{FF2B5EF4-FFF2-40B4-BE49-F238E27FC236}">
                  <a16:creationId xmlns:a16="http://schemas.microsoft.com/office/drawing/2014/main" xmlns="" id="{3662FA2F-EB5E-4520-ABE1-A804249F4E34}"/>
                </a:ext>
              </a:extLst>
            </p:cNvPr>
            <p:cNvCxnSpPr/>
            <p:nvPr/>
          </p:nvCxnSpPr>
          <p:spPr>
            <a:xfrm>
              <a:off x="5149854" y="4372526"/>
              <a:ext cx="0" cy="7553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3">
              <a:extLst>
                <a:ext uri="{FF2B5EF4-FFF2-40B4-BE49-F238E27FC236}">
                  <a16:creationId xmlns:a16="http://schemas.microsoft.com/office/drawing/2014/main" xmlns="" id="{EE11EC57-BFDC-4CC7-8D7A-E330263C817D}"/>
                </a:ext>
              </a:extLst>
            </p:cNvPr>
            <p:cNvCxnSpPr/>
            <p:nvPr/>
          </p:nvCxnSpPr>
          <p:spPr>
            <a:xfrm>
              <a:off x="3918068" y="4372526"/>
              <a:ext cx="0" cy="6746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8">
              <a:extLst>
                <a:ext uri="{FF2B5EF4-FFF2-40B4-BE49-F238E27FC236}">
                  <a16:creationId xmlns:a16="http://schemas.microsoft.com/office/drawing/2014/main" xmlns="" id="{24895EB0-4E2E-4542-93CF-9922CD458D65}"/>
                </a:ext>
              </a:extLst>
            </p:cNvPr>
            <p:cNvCxnSpPr>
              <a:stCxn id="17" idx="3"/>
            </p:cNvCxnSpPr>
            <p:nvPr/>
          </p:nvCxnSpPr>
          <p:spPr>
            <a:xfrm>
              <a:off x="7972013" y="2432070"/>
              <a:ext cx="1135981" cy="707486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6">
              <a:extLst>
                <a:ext uri="{FF2B5EF4-FFF2-40B4-BE49-F238E27FC236}">
                  <a16:creationId xmlns:a16="http://schemas.microsoft.com/office/drawing/2014/main" xmlns="" id="{8D16EC79-B776-4E5E-868B-51180FFAEAB0}"/>
                </a:ext>
              </a:extLst>
            </p:cNvPr>
            <p:cNvCxnSpPr>
              <a:stCxn id="17" idx="1"/>
            </p:cNvCxnSpPr>
            <p:nvPr/>
          </p:nvCxnSpPr>
          <p:spPr>
            <a:xfrm rot="10800000" flipV="1">
              <a:off x="4083675" y="2432070"/>
              <a:ext cx="874569" cy="57201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xmlns="" id="{9A36BFAC-F581-434C-BB0F-DE202CC818ED}"/>
                </a:ext>
              </a:extLst>
            </p:cNvPr>
            <p:cNvSpPr/>
            <p:nvPr/>
          </p:nvSpPr>
          <p:spPr>
            <a:xfrm>
              <a:off x="4958243" y="2129643"/>
              <a:ext cx="3013770" cy="6048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tr-TR" altLang="tr-TR" sz="1200" dirty="0">
                  <a:solidFill>
                    <a:srgbClr val="FFFFFF"/>
                  </a:solidFill>
                </a:rPr>
                <a:t>AA tanısı sırasında PNH </a:t>
              </a:r>
              <a:br>
                <a:rPr lang="tr-TR" altLang="tr-TR" sz="1200" dirty="0">
                  <a:solidFill>
                    <a:srgbClr val="FFFFFF"/>
                  </a:solidFill>
                </a:rPr>
              </a:br>
              <a:r>
                <a:rPr lang="tr-TR" altLang="tr-TR" sz="1200" dirty="0">
                  <a:solidFill>
                    <a:srgbClr val="FFFFFF"/>
                  </a:solidFill>
                </a:rPr>
                <a:t>taraması </a:t>
              </a:r>
              <a:r>
                <a:rPr lang="tr-TR" altLang="tr-TR" sz="1200" dirty="0" err="1">
                  <a:solidFill>
                    <a:srgbClr val="FFFFFF"/>
                  </a:solidFill>
                </a:rPr>
                <a:t>yapılır</a:t>
              </a:r>
              <a:r>
                <a:rPr lang="tr-TR" altLang="tr-TR" sz="1200" baseline="30000" dirty="0" err="1">
                  <a:solidFill>
                    <a:srgbClr val="FFFFFF"/>
                  </a:solidFill>
                </a:rPr>
                <a:t>b</a:t>
              </a:r>
              <a:endParaRPr lang="tr-TR" altLang="tr-TR" sz="1200" baseline="30000" dirty="0">
                <a:solidFill>
                  <a:srgbClr val="FFFFFF"/>
                </a:solidFill>
              </a:endParaRPr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xmlns="" id="{830EEC46-133B-49FC-A99E-1DAFC8E9715A}"/>
                </a:ext>
              </a:extLst>
            </p:cNvPr>
            <p:cNvSpPr/>
            <p:nvPr/>
          </p:nvSpPr>
          <p:spPr>
            <a:xfrm>
              <a:off x="3439040" y="2917868"/>
              <a:ext cx="2162469" cy="587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tr-TR" altLang="tr-TR" sz="1200" dirty="0">
                  <a:solidFill>
                    <a:srgbClr val="FFFFFF"/>
                  </a:solidFill>
                </a:rPr>
                <a:t>Negatif</a:t>
              </a:r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xmlns="" id="{13327FBA-187F-4985-869A-2C3D3E22B27D}"/>
                </a:ext>
              </a:extLst>
            </p:cNvPr>
            <p:cNvSpPr/>
            <p:nvPr/>
          </p:nvSpPr>
          <p:spPr>
            <a:xfrm>
              <a:off x="7464243" y="2917868"/>
              <a:ext cx="2162469" cy="587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tr-TR" altLang="tr-TR" sz="1200" dirty="0" err="1">
                  <a:solidFill>
                    <a:srgbClr val="FFFFFF"/>
                  </a:solidFill>
                </a:rPr>
                <a:t>Pozitif</a:t>
              </a:r>
              <a:r>
                <a:rPr lang="tr-TR" altLang="tr-TR" sz="1200" baseline="30000" dirty="0" err="1">
                  <a:solidFill>
                    <a:srgbClr val="FFFFFF"/>
                  </a:solidFill>
                </a:rPr>
                <a:t>c</a:t>
              </a:r>
              <a:endParaRPr lang="tr-TR" altLang="tr-TR" sz="1200" baseline="30000" dirty="0">
                <a:solidFill>
                  <a:srgbClr val="FFFFFF"/>
                </a:solidFill>
              </a:endParaRPr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xmlns="" id="{23CE42F1-87C4-4BD5-BC92-0B831363933C}"/>
                </a:ext>
              </a:extLst>
            </p:cNvPr>
            <p:cNvSpPr/>
            <p:nvPr/>
          </p:nvSpPr>
          <p:spPr>
            <a:xfrm>
              <a:off x="3439040" y="3786831"/>
              <a:ext cx="2162469" cy="585695"/>
            </a:xfrm>
            <a:prstGeom prst="rect">
              <a:avLst/>
            </a:prstGeom>
            <a:solidFill>
              <a:srgbClr val="0069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tr-TR" altLang="tr-TR" sz="1200" dirty="0">
                  <a:solidFill>
                    <a:srgbClr val="FFFFFF"/>
                  </a:solidFill>
                </a:rPr>
                <a:t>2 yıl boyunca 6 ayda bir tekrar değerlendirme yapılır</a:t>
              </a:r>
            </a:p>
          </p:txBody>
        </p:sp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xmlns="" id="{85BFC932-D6B9-494C-905E-8888AE4F2934}"/>
                </a:ext>
              </a:extLst>
            </p:cNvPr>
            <p:cNvSpPr/>
            <p:nvPr/>
          </p:nvSpPr>
          <p:spPr>
            <a:xfrm>
              <a:off x="7464243" y="3786831"/>
              <a:ext cx="2162469" cy="585695"/>
            </a:xfrm>
            <a:prstGeom prst="rect">
              <a:avLst/>
            </a:prstGeom>
            <a:solidFill>
              <a:srgbClr val="0069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tr-TR" altLang="tr-TR" sz="1200">
                  <a:solidFill>
                    <a:srgbClr val="FFFFFF"/>
                  </a:solidFill>
                </a:rPr>
                <a:t>2 yıl boyunca 3 ayda bir tekrar değerlendirme yapılır</a:t>
              </a: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xmlns="" id="{AB0542B8-9431-4EF6-ABDC-F59611605D94}"/>
                </a:ext>
              </a:extLst>
            </p:cNvPr>
            <p:cNvSpPr/>
            <p:nvPr/>
          </p:nvSpPr>
          <p:spPr>
            <a:xfrm>
              <a:off x="4601025" y="4941799"/>
              <a:ext cx="2163838" cy="655485"/>
            </a:xfrm>
            <a:prstGeom prst="rect">
              <a:avLst/>
            </a:prstGeom>
            <a:solidFill>
              <a:srgbClr val="00AA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tr-TR" altLang="tr-TR" sz="1200" dirty="0">
                  <a:solidFill>
                    <a:srgbClr val="FFFFFF"/>
                  </a:solidFill>
                </a:rPr>
                <a:t>PNH belirti/bulgularının gelişimi</a:t>
              </a:r>
            </a:p>
          </p:txBody>
        </p:sp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xmlns="" id="{D50EA4CA-5980-45F9-A2D5-31CCD05E1B1F}"/>
                </a:ext>
              </a:extLst>
            </p:cNvPr>
            <p:cNvSpPr/>
            <p:nvPr/>
          </p:nvSpPr>
          <p:spPr>
            <a:xfrm>
              <a:off x="2178512" y="4941799"/>
              <a:ext cx="2163838" cy="655485"/>
            </a:xfrm>
            <a:prstGeom prst="rect">
              <a:avLst/>
            </a:prstGeom>
            <a:solidFill>
              <a:srgbClr val="00AA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tr-TR" altLang="tr-TR" sz="1200" dirty="0">
                  <a:solidFill>
                    <a:srgbClr val="FFFFFF"/>
                  </a:solidFill>
                </a:rPr>
                <a:t>Yıllık teste geçiş yapılır</a:t>
              </a:r>
            </a:p>
          </p:txBody>
        </p:sp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xmlns="" id="{8D63E12A-79E2-45D9-BAF1-85EFC047228C}"/>
                </a:ext>
              </a:extLst>
            </p:cNvPr>
            <p:cNvSpPr/>
            <p:nvPr/>
          </p:nvSpPr>
          <p:spPr>
            <a:xfrm>
              <a:off x="7464243" y="4940430"/>
              <a:ext cx="2162469" cy="656854"/>
            </a:xfrm>
            <a:prstGeom prst="rect">
              <a:avLst/>
            </a:prstGeom>
            <a:solidFill>
              <a:srgbClr val="00AA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tr-TR" altLang="tr-TR" sz="1200" dirty="0">
                  <a:solidFill>
                    <a:srgbClr val="FFFFFF"/>
                  </a:solidFill>
                </a:rPr>
                <a:t>Yalnızca PNH klon boyutu stabil kaldığı takdirde test sıklığı azaltılır</a:t>
              </a:r>
            </a:p>
          </p:txBody>
        </p:sp>
        <p:cxnSp>
          <p:nvCxnSpPr>
            <p:cNvPr id="25" name="Straight Connector 20">
              <a:extLst>
                <a:ext uri="{FF2B5EF4-FFF2-40B4-BE49-F238E27FC236}">
                  <a16:creationId xmlns:a16="http://schemas.microsoft.com/office/drawing/2014/main" xmlns="" id="{98006E9A-3669-4B35-89C2-0D45A6A8ACDC}"/>
                </a:ext>
              </a:extLst>
            </p:cNvPr>
            <p:cNvCxnSpPr>
              <a:stCxn id="18" idx="2"/>
              <a:endCxn id="20" idx="0"/>
            </p:cNvCxnSpPr>
            <p:nvPr/>
          </p:nvCxnSpPr>
          <p:spPr>
            <a:xfrm>
              <a:off x="4520275" y="3504931"/>
              <a:ext cx="0" cy="281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30">
              <a:extLst>
                <a:ext uri="{FF2B5EF4-FFF2-40B4-BE49-F238E27FC236}">
                  <a16:creationId xmlns:a16="http://schemas.microsoft.com/office/drawing/2014/main" xmlns="" id="{52F9E17C-918A-441F-B4D5-74FF88431BDD}"/>
                </a:ext>
              </a:extLst>
            </p:cNvPr>
            <p:cNvCxnSpPr>
              <a:endCxn id="19" idx="1"/>
            </p:cNvCxnSpPr>
            <p:nvPr/>
          </p:nvCxnSpPr>
          <p:spPr>
            <a:xfrm rot="5400000" flipH="1" flipV="1">
              <a:off x="5875369" y="3351557"/>
              <a:ext cx="1728346" cy="1449401"/>
            </a:xfrm>
            <a:prstGeom prst="bentConnector2">
              <a:avLst/>
            </a:prstGeom>
            <a:ln w="19050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33">
              <a:extLst>
                <a:ext uri="{FF2B5EF4-FFF2-40B4-BE49-F238E27FC236}">
                  <a16:creationId xmlns:a16="http://schemas.microsoft.com/office/drawing/2014/main" xmlns="" id="{D033CF7C-6DE0-4050-988F-02FA4BB4FA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3435" y="4503106"/>
              <a:ext cx="1884240" cy="31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tr-TR" altLang="tr-TR" sz="1200" dirty="0">
                  <a:solidFill>
                    <a:srgbClr val="E21536"/>
                  </a:solidFill>
                </a:rPr>
                <a:t>Sürekli olarak negatif</a:t>
              </a:r>
            </a:p>
          </p:txBody>
        </p:sp>
      </p:grpSp>
      <p:sp>
        <p:nvSpPr>
          <p:cNvPr id="28" name="Dikdörtgen 27"/>
          <p:cNvSpPr/>
          <p:nvPr/>
        </p:nvSpPr>
        <p:spPr>
          <a:xfrm>
            <a:off x="533400" y="6031668"/>
            <a:ext cx="8153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tr-TR" altLang="tr-TR" sz="1000" b="1" i="1" dirty="0" smtClean="0">
                <a:solidFill>
                  <a:srgbClr val="262626"/>
                </a:solidFill>
              </a:rPr>
              <a:t>1. </a:t>
            </a:r>
            <a:r>
              <a:rPr lang="tr-TR" altLang="tr-TR" sz="1000" i="1" dirty="0" err="1" smtClean="0">
                <a:solidFill>
                  <a:srgbClr val="262626"/>
                </a:solidFill>
              </a:rPr>
              <a:t>Parker</a:t>
            </a:r>
            <a:r>
              <a:rPr lang="tr-TR" altLang="tr-TR" sz="1000" i="1" dirty="0" smtClean="0">
                <a:solidFill>
                  <a:srgbClr val="262626"/>
                </a:solidFill>
              </a:rPr>
              <a:t> C, et al. Blood. 2005;106:3699-3709. </a:t>
            </a:r>
            <a:r>
              <a:rPr lang="tr-TR" altLang="tr-TR" sz="1000" b="1" i="1" dirty="0" smtClean="0">
                <a:solidFill>
                  <a:srgbClr val="262626"/>
                </a:solidFill>
              </a:rPr>
              <a:t>2. </a:t>
            </a:r>
            <a:r>
              <a:rPr lang="tr-TR" altLang="tr-TR" sz="1000" i="1" dirty="0" err="1" smtClean="0">
                <a:solidFill>
                  <a:srgbClr val="262626"/>
                </a:solidFill>
              </a:rPr>
              <a:t>Borowitz</a:t>
            </a:r>
            <a:r>
              <a:rPr lang="tr-TR" altLang="tr-TR" sz="1000" i="1" dirty="0" smtClean="0">
                <a:solidFill>
                  <a:srgbClr val="262626"/>
                </a:solidFill>
              </a:rPr>
              <a:t> MJ, et al; </a:t>
            </a:r>
            <a:r>
              <a:rPr lang="tr-TR" altLang="tr-TR" sz="1000" i="1" dirty="0" err="1" smtClean="0">
                <a:solidFill>
                  <a:srgbClr val="262626"/>
                </a:solidFill>
              </a:rPr>
              <a:t>for</a:t>
            </a:r>
            <a:r>
              <a:rPr lang="tr-TR" altLang="tr-TR" sz="1000" i="1" dirty="0" smtClean="0">
                <a:solidFill>
                  <a:srgbClr val="262626"/>
                </a:solidFill>
              </a:rPr>
              <a:t> </a:t>
            </a:r>
            <a:r>
              <a:rPr lang="tr-TR" altLang="tr-TR" sz="1000" i="1" dirty="0" err="1" smtClean="0">
                <a:solidFill>
                  <a:srgbClr val="262626"/>
                </a:solidFill>
              </a:rPr>
              <a:t>Clinical</a:t>
            </a:r>
            <a:r>
              <a:rPr lang="tr-TR" altLang="tr-TR" sz="1000" i="1" dirty="0" smtClean="0">
                <a:solidFill>
                  <a:srgbClr val="262626"/>
                </a:solidFill>
              </a:rPr>
              <a:t> </a:t>
            </a:r>
            <a:r>
              <a:rPr lang="tr-TR" altLang="tr-TR" sz="1000" i="1" dirty="0" err="1" smtClean="0">
                <a:solidFill>
                  <a:srgbClr val="262626"/>
                </a:solidFill>
              </a:rPr>
              <a:t>Cytometry</a:t>
            </a:r>
            <a:r>
              <a:rPr lang="tr-TR" altLang="tr-TR" sz="1000" i="1" dirty="0" smtClean="0">
                <a:solidFill>
                  <a:srgbClr val="262626"/>
                </a:solidFill>
              </a:rPr>
              <a:t> </a:t>
            </a:r>
            <a:r>
              <a:rPr lang="tr-TR" altLang="tr-TR" sz="1000" i="1" dirty="0" err="1" smtClean="0">
                <a:solidFill>
                  <a:srgbClr val="262626"/>
                </a:solidFill>
              </a:rPr>
              <a:t>Society</a:t>
            </a:r>
            <a:r>
              <a:rPr lang="tr-TR" altLang="tr-TR" sz="1000" i="1" dirty="0" smtClean="0">
                <a:solidFill>
                  <a:srgbClr val="262626"/>
                </a:solidFill>
              </a:rPr>
              <a:t>. </a:t>
            </a:r>
            <a:r>
              <a:rPr lang="tr-TR" altLang="tr-TR" sz="1000" i="1" dirty="0" err="1" smtClean="0">
                <a:solidFill>
                  <a:srgbClr val="262626"/>
                </a:solidFill>
              </a:rPr>
              <a:t>Cytometry</a:t>
            </a:r>
            <a:r>
              <a:rPr lang="tr-TR" altLang="tr-TR" sz="1000" i="1" dirty="0" smtClean="0">
                <a:solidFill>
                  <a:srgbClr val="262626"/>
                </a:solidFill>
              </a:rPr>
              <a:t> </a:t>
            </a:r>
            <a:r>
              <a:rPr lang="tr-TR" altLang="tr-TR" sz="1000" i="1" dirty="0" err="1" smtClean="0">
                <a:solidFill>
                  <a:srgbClr val="262626"/>
                </a:solidFill>
              </a:rPr>
              <a:t>Part</a:t>
            </a:r>
            <a:r>
              <a:rPr lang="tr-TR" altLang="tr-TR" sz="1000" i="1" dirty="0" smtClean="0">
                <a:solidFill>
                  <a:srgbClr val="262626"/>
                </a:solidFill>
              </a:rPr>
              <a:t> B. 2010;78B:211-230. </a:t>
            </a:r>
          </a:p>
          <a:p>
            <a:pPr>
              <a:buSzPct val="100000"/>
            </a:pPr>
            <a:r>
              <a:rPr lang="tr-TR" altLang="tr-TR" sz="1000" b="1" i="1" dirty="0">
                <a:solidFill>
                  <a:srgbClr val="262626"/>
                </a:solidFill>
              </a:rPr>
              <a:t>2</a:t>
            </a:r>
            <a:r>
              <a:rPr lang="tr-TR" altLang="tr-TR" sz="1000" b="1" i="1" dirty="0" smtClean="0">
                <a:solidFill>
                  <a:srgbClr val="262626"/>
                </a:solidFill>
              </a:rPr>
              <a:t>.</a:t>
            </a:r>
            <a:r>
              <a:rPr lang="tr-TR" altLang="tr-TR" sz="1000" i="1" dirty="0" smtClean="0">
                <a:solidFill>
                  <a:srgbClr val="262626"/>
                </a:solidFill>
              </a:rPr>
              <a:t> </a:t>
            </a:r>
            <a:r>
              <a:rPr lang="tr-TR" altLang="tr-TR" sz="1000" i="1" dirty="0" err="1" smtClean="0">
                <a:solidFill>
                  <a:srgbClr val="262626"/>
                </a:solidFill>
              </a:rPr>
              <a:t>Killick</a:t>
            </a:r>
            <a:r>
              <a:rPr lang="tr-TR" altLang="tr-TR" sz="1000" i="1" dirty="0" smtClean="0">
                <a:solidFill>
                  <a:srgbClr val="262626"/>
                </a:solidFill>
              </a:rPr>
              <a:t> SB, et al. </a:t>
            </a:r>
            <a:r>
              <a:rPr lang="tr-TR" altLang="tr-TR" sz="1000" i="1" dirty="0" err="1" smtClean="0">
                <a:solidFill>
                  <a:srgbClr val="262626"/>
                </a:solidFill>
              </a:rPr>
              <a:t>Br</a:t>
            </a:r>
            <a:r>
              <a:rPr lang="tr-TR" altLang="tr-TR" sz="1000" i="1" dirty="0" smtClean="0">
                <a:solidFill>
                  <a:srgbClr val="262626"/>
                </a:solidFill>
              </a:rPr>
              <a:t> J </a:t>
            </a:r>
            <a:r>
              <a:rPr lang="tr-TR" altLang="tr-TR" sz="1000" i="1" dirty="0" err="1" smtClean="0">
                <a:solidFill>
                  <a:srgbClr val="262626"/>
                </a:solidFill>
              </a:rPr>
              <a:t>Haematol</a:t>
            </a:r>
            <a:r>
              <a:rPr lang="tr-TR" altLang="tr-TR" sz="1000" i="1" dirty="0" smtClean="0">
                <a:solidFill>
                  <a:srgbClr val="262626"/>
                </a:solidFill>
              </a:rPr>
              <a:t>. 2016;172:187-207.</a:t>
            </a:r>
          </a:p>
          <a:p>
            <a:pPr>
              <a:buSzPct val="100000"/>
            </a:pPr>
            <a:r>
              <a:rPr lang="tr-TR" altLang="tr-TR" sz="1000" b="1" i="1" dirty="0">
                <a:solidFill>
                  <a:srgbClr val="262626"/>
                </a:solidFill>
              </a:rPr>
              <a:t>3</a:t>
            </a:r>
            <a:r>
              <a:rPr lang="tr-TR" altLang="tr-TR" sz="1000" b="1" i="1" dirty="0" smtClean="0">
                <a:solidFill>
                  <a:srgbClr val="262626"/>
                </a:solidFill>
              </a:rPr>
              <a:t>. </a:t>
            </a:r>
            <a:r>
              <a:rPr lang="tr-TR" altLang="tr-TR" sz="1000" i="1" dirty="0" err="1" smtClean="0">
                <a:solidFill>
                  <a:srgbClr val="262626"/>
                </a:solidFill>
              </a:rPr>
              <a:t>Morado</a:t>
            </a:r>
            <a:r>
              <a:rPr lang="tr-TR" altLang="tr-TR" sz="1000" i="1" dirty="0" smtClean="0">
                <a:solidFill>
                  <a:srgbClr val="262626"/>
                </a:solidFill>
              </a:rPr>
              <a:t> M, et al. </a:t>
            </a:r>
            <a:r>
              <a:rPr lang="tr-TR" altLang="tr-TR" sz="1000" i="1" dirty="0" err="1" smtClean="0">
                <a:solidFill>
                  <a:srgbClr val="262626"/>
                </a:solidFill>
              </a:rPr>
              <a:t>Cytometry</a:t>
            </a:r>
            <a:r>
              <a:rPr lang="tr-TR" altLang="tr-TR" sz="1000" i="1" dirty="0" smtClean="0">
                <a:solidFill>
                  <a:srgbClr val="262626"/>
                </a:solidFill>
              </a:rPr>
              <a:t> B </a:t>
            </a:r>
            <a:r>
              <a:rPr lang="tr-TR" altLang="tr-TR" sz="1000" i="1" dirty="0" err="1" smtClean="0">
                <a:solidFill>
                  <a:srgbClr val="262626"/>
                </a:solidFill>
              </a:rPr>
              <a:t>Clin</a:t>
            </a:r>
            <a:r>
              <a:rPr lang="tr-TR" altLang="tr-TR" sz="1000" i="1" dirty="0" smtClean="0">
                <a:solidFill>
                  <a:srgbClr val="262626"/>
                </a:solidFill>
              </a:rPr>
              <a:t> </a:t>
            </a:r>
            <a:r>
              <a:rPr lang="tr-TR" altLang="tr-TR" sz="1000" i="1" dirty="0" err="1" smtClean="0">
                <a:solidFill>
                  <a:srgbClr val="262626"/>
                </a:solidFill>
              </a:rPr>
              <a:t>Cytom</a:t>
            </a:r>
            <a:r>
              <a:rPr lang="tr-TR" altLang="tr-TR" sz="1000" i="1" dirty="0" smtClean="0">
                <a:solidFill>
                  <a:srgbClr val="262626"/>
                </a:solidFill>
              </a:rPr>
              <a:t>. 2017;92(5):361-370. </a:t>
            </a:r>
            <a:r>
              <a:rPr lang="tr-TR" altLang="tr-TR" sz="1000" b="1" i="1" dirty="0" smtClean="0">
                <a:solidFill>
                  <a:srgbClr val="262626"/>
                </a:solidFill>
              </a:rPr>
              <a:t>2. </a:t>
            </a:r>
            <a:r>
              <a:rPr lang="tr-TR" altLang="tr-TR" sz="1000" i="1" dirty="0" err="1" smtClean="0">
                <a:solidFill>
                  <a:srgbClr val="262626"/>
                </a:solidFill>
              </a:rPr>
              <a:t>Parker</a:t>
            </a:r>
            <a:r>
              <a:rPr lang="tr-TR" altLang="tr-TR" sz="1000" i="1" dirty="0" smtClean="0">
                <a:solidFill>
                  <a:srgbClr val="262626"/>
                </a:solidFill>
              </a:rPr>
              <a:t> C, et al. Blood. 2005;106(12):3699-3709. </a:t>
            </a:r>
            <a:r>
              <a:rPr lang="tr-TR" altLang="tr-TR" sz="1000" b="1" i="1" dirty="0" smtClean="0">
                <a:solidFill>
                  <a:srgbClr val="262626"/>
                </a:solidFill>
              </a:rPr>
              <a:t>3. </a:t>
            </a:r>
            <a:r>
              <a:rPr lang="tr-TR" altLang="tr-TR" sz="1000" i="1" dirty="0" err="1" smtClean="0">
                <a:solidFill>
                  <a:srgbClr val="262626"/>
                </a:solidFill>
              </a:rPr>
              <a:t>Sharma</a:t>
            </a:r>
            <a:r>
              <a:rPr lang="tr-TR" altLang="tr-TR" sz="1000" i="1" dirty="0" smtClean="0">
                <a:solidFill>
                  <a:srgbClr val="262626"/>
                </a:solidFill>
              </a:rPr>
              <a:t> VR. </a:t>
            </a:r>
            <a:r>
              <a:rPr lang="tr-TR" altLang="tr-TR" sz="1000" i="1" dirty="0" err="1" smtClean="0">
                <a:solidFill>
                  <a:srgbClr val="262626"/>
                </a:solidFill>
              </a:rPr>
              <a:t>Clin</a:t>
            </a:r>
            <a:r>
              <a:rPr lang="tr-TR" altLang="tr-TR" sz="1000" i="1" dirty="0" smtClean="0">
                <a:solidFill>
                  <a:srgbClr val="262626"/>
                </a:solidFill>
              </a:rPr>
              <a:t> </a:t>
            </a:r>
            <a:r>
              <a:rPr lang="tr-TR" altLang="tr-TR" sz="1000" i="1" dirty="0" err="1" smtClean="0">
                <a:solidFill>
                  <a:srgbClr val="262626"/>
                </a:solidFill>
              </a:rPr>
              <a:t>Adv</a:t>
            </a:r>
            <a:r>
              <a:rPr lang="tr-TR" altLang="tr-TR" sz="1000" i="1" dirty="0" smtClean="0">
                <a:solidFill>
                  <a:srgbClr val="262626"/>
                </a:solidFill>
              </a:rPr>
              <a:t> </a:t>
            </a:r>
            <a:r>
              <a:rPr lang="tr-TR" altLang="tr-TR" sz="1000" i="1" dirty="0" err="1" smtClean="0">
                <a:solidFill>
                  <a:srgbClr val="262626"/>
                </a:solidFill>
              </a:rPr>
              <a:t>Hematol</a:t>
            </a:r>
            <a:r>
              <a:rPr lang="tr-TR" altLang="tr-TR" sz="1000" i="1" dirty="0" smtClean="0">
                <a:solidFill>
                  <a:srgbClr val="262626"/>
                </a:solidFill>
              </a:rPr>
              <a:t> </a:t>
            </a:r>
            <a:r>
              <a:rPr lang="tr-TR" altLang="tr-TR" sz="1000" i="1" dirty="0" err="1" smtClean="0">
                <a:solidFill>
                  <a:srgbClr val="262626"/>
                </a:solidFill>
              </a:rPr>
              <a:t>Oncol</a:t>
            </a:r>
            <a:r>
              <a:rPr lang="tr-TR" altLang="tr-TR" sz="1000" i="1" dirty="0" smtClean="0">
                <a:solidFill>
                  <a:srgbClr val="262626"/>
                </a:solidFill>
              </a:rPr>
              <a:t>. 2013;Suppl 13(9):2-8. </a:t>
            </a:r>
            <a:r>
              <a:rPr lang="tr-TR" altLang="tr-TR" sz="1000" b="1" i="1" dirty="0" smtClean="0">
                <a:solidFill>
                  <a:srgbClr val="262626"/>
                </a:solidFill>
              </a:rPr>
              <a:t>4. </a:t>
            </a:r>
            <a:r>
              <a:rPr lang="tr-TR" altLang="tr-TR" sz="1000" i="1" dirty="0" err="1" smtClean="0">
                <a:solidFill>
                  <a:srgbClr val="262626"/>
                </a:solidFill>
              </a:rPr>
              <a:t>Borowitz</a:t>
            </a:r>
            <a:r>
              <a:rPr lang="tr-TR" altLang="tr-TR" sz="1000" i="1" dirty="0" smtClean="0">
                <a:solidFill>
                  <a:srgbClr val="262626"/>
                </a:solidFill>
              </a:rPr>
              <a:t> MJ, et al. </a:t>
            </a:r>
            <a:r>
              <a:rPr lang="tr-TR" altLang="tr-TR" sz="1000" i="1" dirty="0" err="1" smtClean="0">
                <a:solidFill>
                  <a:srgbClr val="262626"/>
                </a:solidFill>
              </a:rPr>
              <a:t>Cytometry</a:t>
            </a:r>
            <a:r>
              <a:rPr lang="tr-TR" altLang="tr-TR" sz="1000" i="1" dirty="0" smtClean="0">
                <a:solidFill>
                  <a:srgbClr val="262626"/>
                </a:solidFill>
              </a:rPr>
              <a:t> B </a:t>
            </a:r>
            <a:r>
              <a:rPr lang="tr-TR" altLang="tr-TR" sz="1000" i="1" dirty="0" err="1" smtClean="0">
                <a:solidFill>
                  <a:srgbClr val="262626"/>
                </a:solidFill>
              </a:rPr>
              <a:t>Clin</a:t>
            </a:r>
            <a:r>
              <a:rPr lang="tr-TR" altLang="tr-TR" sz="1000" i="1" dirty="0" smtClean="0">
                <a:solidFill>
                  <a:srgbClr val="262626"/>
                </a:solidFill>
              </a:rPr>
              <a:t> </a:t>
            </a:r>
            <a:r>
              <a:rPr lang="tr-TR" altLang="tr-TR" sz="1000" i="1" dirty="0" err="1" smtClean="0">
                <a:solidFill>
                  <a:srgbClr val="262626"/>
                </a:solidFill>
              </a:rPr>
              <a:t>Cytom</a:t>
            </a:r>
            <a:r>
              <a:rPr lang="tr-TR" altLang="tr-TR" sz="1000" i="1" dirty="0" smtClean="0">
                <a:solidFill>
                  <a:srgbClr val="262626"/>
                </a:solidFill>
              </a:rPr>
              <a:t>. 2010;78(4):211-230.</a:t>
            </a:r>
          </a:p>
          <a:p>
            <a:pPr>
              <a:buSzPct val="100000"/>
            </a:pPr>
            <a:endParaRPr lang="tr-TR" altLang="tr-TR" sz="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0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PNH Tanı Sonrası Ne yapalım?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695645"/>
            <a:ext cx="4769593" cy="4769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1">
            <a:extLst>
              <a:ext uri="{FF2B5EF4-FFF2-40B4-BE49-F238E27FC236}">
                <a16:creationId xmlns:a16="http://schemas.microsoft.com/office/drawing/2014/main" xmlns="" id="{3BE64F62-4ED6-FD79-23FA-E0273FD69BD3}"/>
              </a:ext>
            </a:extLst>
          </p:cNvPr>
          <p:cNvGrpSpPr>
            <a:grpSpLocks/>
          </p:cNvGrpSpPr>
          <p:nvPr/>
        </p:nvGrpSpPr>
        <p:grpSpPr bwMode="auto">
          <a:xfrm>
            <a:off x="482963" y="1695645"/>
            <a:ext cx="3291266" cy="4628954"/>
            <a:chOff x="1785258" y="1350716"/>
            <a:chExt cx="4868576" cy="6485816"/>
          </a:xfrm>
        </p:grpSpPr>
        <p:sp>
          <p:nvSpPr>
            <p:cNvPr id="7" name="Rounded Rectangle 17">
              <a:extLst>
                <a:ext uri="{FF2B5EF4-FFF2-40B4-BE49-F238E27FC236}">
                  <a16:creationId xmlns:a16="http://schemas.microsoft.com/office/drawing/2014/main" xmlns="" id="{9A453828-EBDA-E224-96D7-A6EF8769F3E6}"/>
                </a:ext>
              </a:extLst>
            </p:cNvPr>
            <p:cNvSpPr/>
            <p:nvPr/>
          </p:nvSpPr>
          <p:spPr>
            <a:xfrm>
              <a:off x="2078557" y="1350716"/>
              <a:ext cx="4011636" cy="822959"/>
            </a:xfrm>
            <a:prstGeom prst="roundRect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46000">
                  <a:schemeClr val="bg2"/>
                </a:gs>
                <a:gs pos="100000">
                  <a:schemeClr val="tx2"/>
                </a:gs>
              </a:gsLst>
              <a:path path="circle">
                <a:fillToRect l="50000" t="130000" r="50000" b="-30000"/>
              </a:path>
            </a:gradFill>
            <a:ln w="63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xmlns="" id="{F95CC2C8-7094-8EB8-A302-CAFDACF2C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7343" y="1552269"/>
              <a:ext cx="4094068" cy="371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66725" indent="-285750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2000">
                  <a:solidFill>
                    <a:srgbClr val="7F7F7F"/>
                  </a:solidFill>
                  <a:latin typeface="Calibri" panose="020F0502020204030204" pitchFamily="34" charset="0"/>
                </a:defRPr>
              </a:lvl2pPr>
              <a:lvl3pPr marL="679450" indent="-228600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Calibri" panose="020F0502020204030204" pitchFamily="34" charset="0"/>
                <a:buChar char="–"/>
                <a:defRPr sz="1600">
                  <a:solidFill>
                    <a:srgbClr val="7F7F7F"/>
                  </a:solidFill>
                  <a:latin typeface="Calibri" panose="020F0502020204030204" pitchFamily="34" charset="0"/>
                </a:defRPr>
              </a:lvl3pPr>
              <a:lvl4pPr marL="917575" indent="-228600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Calibri" panose="020F0502020204030204" pitchFamily="34" charset="0"/>
                <a:buChar char="–"/>
                <a:defRPr sz="1300">
                  <a:solidFill>
                    <a:srgbClr val="7F7F7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bg2"/>
                </a:buClr>
                <a:buFont typeface="Calibri" panose="020F0502020204030204" pitchFamily="34" charset="0"/>
                <a:buChar char="–"/>
                <a:defRPr sz="1300">
                  <a:solidFill>
                    <a:srgbClr val="7F7F7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bg2"/>
                </a:buClr>
                <a:buFont typeface="Calibri" panose="020F0502020204030204" pitchFamily="34" charset="0"/>
                <a:buChar char="–"/>
                <a:defRPr sz="1300">
                  <a:solidFill>
                    <a:srgbClr val="7F7F7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bg2"/>
                </a:buClr>
                <a:buFont typeface="Calibri" panose="020F0502020204030204" pitchFamily="34" charset="0"/>
                <a:buChar char="–"/>
                <a:defRPr sz="1300">
                  <a:solidFill>
                    <a:srgbClr val="7F7F7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bg2"/>
                </a:buClr>
                <a:buFont typeface="Calibri" panose="020F0502020204030204" pitchFamily="34" charset="0"/>
                <a:buChar char="–"/>
                <a:defRPr sz="1300">
                  <a:solidFill>
                    <a:srgbClr val="7F7F7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Font typeface="Calibri" panose="020F0502020204030204" pitchFamily="34" charset="0"/>
                <a:buNone/>
                <a:defRPr/>
              </a:pPr>
              <a:r>
                <a:rPr lang="tr-TR" altLang="tr-TR" sz="1800" b="1" dirty="0">
                  <a:solidFill>
                    <a:srgbClr val="002060"/>
                  </a:solidFill>
                </a:rPr>
                <a:t>LDH ≥1.5 × NÜS</a:t>
              </a:r>
            </a:p>
            <a:p>
              <a:pPr algn="ctr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Font typeface="Calibri" panose="020F0502020204030204" pitchFamily="34" charset="0"/>
                <a:buNone/>
                <a:defRPr/>
              </a:pPr>
              <a:r>
                <a:rPr lang="tr-TR" altLang="tr-TR" sz="2100" b="1" dirty="0">
                  <a:solidFill>
                    <a:srgbClr val="002060"/>
                  </a:solidFill>
                </a:rPr>
                <a:t/>
              </a:r>
              <a:br>
                <a:rPr lang="tr-TR" altLang="tr-TR" sz="2100" b="1" dirty="0">
                  <a:solidFill>
                    <a:srgbClr val="002060"/>
                  </a:solidFill>
                </a:rPr>
              </a:br>
              <a:endParaRPr lang="tr-TR" altLang="tr-TR" sz="2100" b="1" dirty="0">
                <a:solidFill>
                  <a:srgbClr val="002060"/>
                </a:solidFill>
              </a:endParaRPr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xmlns="" id="{798859BD-5A6A-9A01-8FFA-C3D00609A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5462" y="1900635"/>
              <a:ext cx="966617" cy="115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66725" indent="-285750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2000">
                  <a:solidFill>
                    <a:srgbClr val="7F7F7F"/>
                  </a:solidFill>
                  <a:latin typeface="Calibri" panose="020F0502020204030204" pitchFamily="34" charset="0"/>
                </a:defRPr>
              </a:lvl2pPr>
              <a:lvl3pPr marL="679450" indent="-228600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Calibri" panose="020F0502020204030204" pitchFamily="34" charset="0"/>
                <a:buChar char="–"/>
                <a:defRPr sz="1600">
                  <a:solidFill>
                    <a:srgbClr val="7F7F7F"/>
                  </a:solidFill>
                  <a:latin typeface="Calibri" panose="020F0502020204030204" pitchFamily="34" charset="0"/>
                </a:defRPr>
              </a:lvl3pPr>
              <a:lvl4pPr marL="917575" indent="-228600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Calibri" panose="020F0502020204030204" pitchFamily="34" charset="0"/>
                <a:buChar char="–"/>
                <a:defRPr sz="1300">
                  <a:solidFill>
                    <a:srgbClr val="7F7F7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bg2"/>
                </a:buClr>
                <a:buFont typeface="Calibri" panose="020F0502020204030204" pitchFamily="34" charset="0"/>
                <a:buChar char="–"/>
                <a:defRPr sz="1300">
                  <a:solidFill>
                    <a:srgbClr val="7F7F7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bg2"/>
                </a:buClr>
                <a:buFont typeface="Calibri" panose="020F0502020204030204" pitchFamily="34" charset="0"/>
                <a:buChar char="–"/>
                <a:defRPr sz="1300">
                  <a:solidFill>
                    <a:srgbClr val="7F7F7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bg2"/>
                </a:buClr>
                <a:buFont typeface="Calibri" panose="020F0502020204030204" pitchFamily="34" charset="0"/>
                <a:buChar char="–"/>
                <a:defRPr sz="1300">
                  <a:solidFill>
                    <a:srgbClr val="7F7F7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bg2"/>
                </a:buClr>
                <a:buFont typeface="Calibri" panose="020F0502020204030204" pitchFamily="34" charset="0"/>
                <a:buChar char="–"/>
                <a:defRPr sz="1300">
                  <a:solidFill>
                    <a:srgbClr val="7F7F7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Font typeface="Calibri" panose="020F0502020204030204" pitchFamily="34" charset="0"/>
                <a:buNone/>
                <a:defRPr/>
              </a:pPr>
              <a:r>
                <a:rPr lang="tr-TR" altLang="tr-TR" sz="4050" b="1" dirty="0">
                  <a:solidFill>
                    <a:srgbClr val="AF1130"/>
                  </a:solidFill>
                </a:rPr>
                <a:t>+</a:t>
              </a:r>
            </a:p>
          </p:txBody>
        </p:sp>
        <p:sp>
          <p:nvSpPr>
            <p:cNvPr id="10" name="Rounded Rectangle 27">
              <a:extLst>
                <a:ext uri="{FF2B5EF4-FFF2-40B4-BE49-F238E27FC236}">
                  <a16:creationId xmlns:a16="http://schemas.microsoft.com/office/drawing/2014/main" xmlns="" id="{13FA1729-365D-5EB6-F5F5-D2174033C184}"/>
                </a:ext>
              </a:extLst>
            </p:cNvPr>
            <p:cNvSpPr/>
            <p:nvPr/>
          </p:nvSpPr>
          <p:spPr>
            <a:xfrm>
              <a:off x="1785258" y="2747654"/>
              <a:ext cx="4868576" cy="1022572"/>
            </a:xfrm>
            <a:prstGeom prst="roundRect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46000">
                  <a:schemeClr val="bg2"/>
                </a:gs>
                <a:gs pos="100000">
                  <a:schemeClr val="tx2"/>
                </a:gs>
              </a:gsLst>
              <a:path path="circle">
                <a:fillToRect l="50000" t="130000" r="50000" b="-30000"/>
              </a:path>
            </a:gradFill>
            <a:ln w="63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xmlns="" id="{DB07E4EB-98BE-957A-3F2A-8A636BD5E5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3588" y="2829920"/>
              <a:ext cx="4860246" cy="940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66725" indent="-285750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2000">
                  <a:solidFill>
                    <a:srgbClr val="7F7F7F"/>
                  </a:solidFill>
                  <a:latin typeface="Calibri" panose="020F0502020204030204" pitchFamily="34" charset="0"/>
                </a:defRPr>
              </a:lvl2pPr>
              <a:lvl3pPr marL="679450" indent="-228600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Calibri" panose="020F0502020204030204" pitchFamily="34" charset="0"/>
                <a:buChar char="–"/>
                <a:defRPr sz="1600">
                  <a:solidFill>
                    <a:srgbClr val="7F7F7F"/>
                  </a:solidFill>
                  <a:latin typeface="Calibri" panose="020F0502020204030204" pitchFamily="34" charset="0"/>
                </a:defRPr>
              </a:lvl3pPr>
              <a:lvl4pPr marL="917575" indent="-228600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Calibri" panose="020F0502020204030204" pitchFamily="34" charset="0"/>
                <a:buChar char="–"/>
                <a:defRPr sz="1300">
                  <a:solidFill>
                    <a:srgbClr val="7F7F7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bg2"/>
                </a:buClr>
                <a:buFont typeface="Calibri" panose="020F0502020204030204" pitchFamily="34" charset="0"/>
                <a:buChar char="–"/>
                <a:defRPr sz="1300">
                  <a:solidFill>
                    <a:srgbClr val="7F7F7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bg2"/>
                </a:buClr>
                <a:buFont typeface="Calibri" panose="020F0502020204030204" pitchFamily="34" charset="0"/>
                <a:buChar char="–"/>
                <a:defRPr sz="1300">
                  <a:solidFill>
                    <a:srgbClr val="7F7F7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bg2"/>
                </a:buClr>
                <a:buFont typeface="Calibri" panose="020F0502020204030204" pitchFamily="34" charset="0"/>
                <a:buChar char="–"/>
                <a:defRPr sz="1300">
                  <a:solidFill>
                    <a:srgbClr val="7F7F7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bg2"/>
                </a:buClr>
                <a:buFont typeface="Calibri" panose="020F0502020204030204" pitchFamily="34" charset="0"/>
                <a:buChar char="–"/>
                <a:defRPr sz="1300">
                  <a:solidFill>
                    <a:srgbClr val="7F7F7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Font typeface="Calibri" panose="020F0502020204030204" pitchFamily="34" charset="0"/>
                <a:buNone/>
                <a:defRPr/>
              </a:pPr>
              <a:r>
                <a:rPr lang="tr-TR" altLang="tr-TR" sz="1800" b="1" dirty="0" smtClean="0">
                  <a:solidFill>
                    <a:srgbClr val="002060"/>
                  </a:solidFill>
                </a:rPr>
                <a:t>Aşağıdaki semptomlardan </a:t>
              </a:r>
            </a:p>
            <a:p>
              <a:pPr algn="ctr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Font typeface="Calibri" panose="020F0502020204030204" pitchFamily="34" charset="0"/>
                <a:buNone/>
                <a:defRPr/>
              </a:pPr>
              <a:r>
                <a:rPr lang="tr-TR" altLang="tr-TR" sz="1800" b="1" dirty="0" smtClean="0">
                  <a:solidFill>
                    <a:srgbClr val="002060"/>
                  </a:solidFill>
                </a:rPr>
                <a:t>en </a:t>
              </a:r>
              <a:r>
                <a:rPr lang="tr-TR" altLang="tr-TR" sz="1800" b="1" dirty="0">
                  <a:solidFill>
                    <a:srgbClr val="002060"/>
                  </a:solidFill>
                </a:rPr>
                <a:t>az biri:</a:t>
              </a:r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xmlns="" id="{D6D19238-3647-C15A-E17B-17A684DA12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2016" y="3770226"/>
              <a:ext cx="4339314" cy="4066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6213" indent="-176213">
                <a:lnSpc>
                  <a:spcPct val="90000"/>
                </a:lnSpc>
                <a:spcBef>
                  <a:spcPts val="10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66725" indent="-285750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2000">
                  <a:solidFill>
                    <a:srgbClr val="7F7F7F"/>
                  </a:solidFill>
                  <a:latin typeface="Calibri" panose="020F0502020204030204" pitchFamily="34" charset="0"/>
                </a:defRPr>
              </a:lvl2pPr>
              <a:lvl3pPr marL="679450" indent="-228600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Calibri" panose="020F0502020204030204" pitchFamily="34" charset="0"/>
                <a:buChar char="–"/>
                <a:defRPr sz="1600">
                  <a:solidFill>
                    <a:srgbClr val="7F7F7F"/>
                  </a:solidFill>
                  <a:latin typeface="Calibri" panose="020F0502020204030204" pitchFamily="34" charset="0"/>
                </a:defRPr>
              </a:lvl3pPr>
              <a:lvl4pPr marL="917575" indent="-228600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Calibri" panose="020F0502020204030204" pitchFamily="34" charset="0"/>
                <a:buChar char="–"/>
                <a:defRPr sz="1300">
                  <a:solidFill>
                    <a:srgbClr val="7F7F7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bg2"/>
                </a:buClr>
                <a:buFont typeface="Calibri" panose="020F0502020204030204" pitchFamily="34" charset="0"/>
                <a:buChar char="–"/>
                <a:defRPr sz="1300">
                  <a:solidFill>
                    <a:srgbClr val="7F7F7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bg2"/>
                </a:buClr>
                <a:buFont typeface="Calibri" panose="020F0502020204030204" pitchFamily="34" charset="0"/>
                <a:buChar char="–"/>
                <a:defRPr sz="1300">
                  <a:solidFill>
                    <a:srgbClr val="7F7F7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bg2"/>
                </a:buClr>
                <a:buFont typeface="Calibri" panose="020F0502020204030204" pitchFamily="34" charset="0"/>
                <a:buChar char="–"/>
                <a:defRPr sz="1300">
                  <a:solidFill>
                    <a:srgbClr val="7F7F7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bg2"/>
                </a:buClr>
                <a:buFont typeface="Calibri" panose="020F0502020204030204" pitchFamily="34" charset="0"/>
                <a:buChar char="–"/>
                <a:defRPr sz="1300">
                  <a:solidFill>
                    <a:srgbClr val="7F7F7F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  <a:buClr>
                  <a:srgbClr val="E21536"/>
                </a:buClr>
                <a:defRPr/>
              </a:pPr>
              <a:r>
                <a:rPr lang="tr-TR" altLang="tr-TR" sz="1725" dirty="0">
                  <a:solidFill>
                    <a:srgbClr val="000000"/>
                  </a:solidFill>
                </a:rPr>
                <a:t>Bitkinlik</a:t>
              </a:r>
            </a:p>
            <a:p>
              <a:pPr eaLnBrk="0" fontAlgn="base" hangingPunct="0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  <a:buClr>
                  <a:srgbClr val="E21536"/>
                </a:buClr>
                <a:defRPr/>
              </a:pPr>
              <a:r>
                <a:rPr lang="tr-TR" altLang="tr-TR" sz="1725" dirty="0">
                  <a:solidFill>
                    <a:srgbClr val="000000"/>
                  </a:solidFill>
                </a:rPr>
                <a:t>Nefes darlığı (</a:t>
              </a:r>
              <a:r>
                <a:rPr lang="tr-TR" altLang="tr-TR" sz="1725" dirty="0" err="1">
                  <a:solidFill>
                    <a:srgbClr val="000000"/>
                  </a:solidFill>
                </a:rPr>
                <a:t>dispne</a:t>
              </a:r>
              <a:r>
                <a:rPr lang="tr-TR" altLang="tr-TR" sz="1725" dirty="0">
                  <a:solidFill>
                    <a:srgbClr val="000000"/>
                  </a:solidFill>
                </a:rPr>
                <a:t>)</a:t>
              </a:r>
            </a:p>
            <a:p>
              <a:pPr eaLnBrk="0" fontAlgn="base" hangingPunct="0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  <a:buClr>
                  <a:srgbClr val="E21536"/>
                </a:buClr>
                <a:defRPr/>
              </a:pPr>
              <a:r>
                <a:rPr lang="tr-TR" altLang="tr-TR" sz="1725" dirty="0" err="1">
                  <a:solidFill>
                    <a:srgbClr val="000000"/>
                  </a:solidFill>
                </a:rPr>
                <a:t>Hemoglobinüri</a:t>
              </a:r>
              <a:endParaRPr lang="tr-TR" altLang="tr-TR" sz="1725" dirty="0">
                <a:solidFill>
                  <a:srgbClr val="000000"/>
                </a:solidFill>
              </a:endParaRPr>
            </a:p>
            <a:p>
              <a:pPr eaLnBrk="0" fontAlgn="base" hangingPunct="0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  <a:buClr>
                  <a:srgbClr val="E21536"/>
                </a:buClr>
                <a:defRPr/>
              </a:pPr>
              <a:r>
                <a:rPr lang="tr-TR" altLang="tr-TR" sz="1725" dirty="0" err="1">
                  <a:solidFill>
                    <a:srgbClr val="000000"/>
                  </a:solidFill>
                </a:rPr>
                <a:t>Abdominal</a:t>
              </a:r>
              <a:r>
                <a:rPr lang="tr-TR" altLang="tr-TR" sz="1725" dirty="0">
                  <a:solidFill>
                    <a:srgbClr val="000000"/>
                  </a:solidFill>
                </a:rPr>
                <a:t> </a:t>
              </a:r>
              <a:r>
                <a:rPr lang="tr-TR" altLang="tr-TR" sz="1725" dirty="0" smtClean="0">
                  <a:solidFill>
                    <a:srgbClr val="000000"/>
                  </a:solidFill>
                </a:rPr>
                <a:t>ağrı</a:t>
              </a:r>
            </a:p>
            <a:p>
              <a:pPr eaLnBrk="0" fontAlgn="base" hangingPunct="0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  <a:buClr>
                  <a:srgbClr val="E21536"/>
                </a:buClr>
                <a:defRPr/>
              </a:pPr>
              <a:r>
                <a:rPr lang="tr-TR" altLang="tr-TR" sz="1725" dirty="0">
                  <a:solidFill>
                    <a:srgbClr val="000000"/>
                  </a:solidFill>
                </a:rPr>
                <a:t>Anemi (</a:t>
              </a:r>
              <a:r>
                <a:rPr lang="tr-TR" altLang="tr-TR" sz="1725" dirty="0" err="1">
                  <a:solidFill>
                    <a:srgbClr val="000000"/>
                  </a:solidFill>
                </a:rPr>
                <a:t>Hb</a:t>
              </a:r>
              <a:r>
                <a:rPr lang="tr-TR" altLang="tr-TR" sz="1725" dirty="0">
                  <a:solidFill>
                    <a:srgbClr val="000000"/>
                  </a:solidFill>
                </a:rPr>
                <a:t> &lt;</a:t>
              </a:r>
              <a:r>
                <a:rPr lang="en-US" altLang="tr-TR" sz="1725" dirty="0">
                  <a:solidFill>
                    <a:srgbClr val="000000"/>
                  </a:solidFill>
                </a:rPr>
                <a:t>10</a:t>
              </a:r>
              <a:r>
                <a:rPr lang="tr-TR" altLang="tr-TR" sz="1725" dirty="0">
                  <a:solidFill>
                    <a:srgbClr val="000000"/>
                  </a:solidFill>
                </a:rPr>
                <a:t> g/</a:t>
              </a:r>
              <a:r>
                <a:rPr lang="en-US" altLang="tr-TR" sz="1725" dirty="0">
                  <a:solidFill>
                    <a:srgbClr val="000000"/>
                  </a:solidFill>
                </a:rPr>
                <a:t>d</a:t>
              </a:r>
              <a:r>
                <a:rPr lang="tr-TR" altLang="tr-TR" sz="1725" dirty="0">
                  <a:solidFill>
                    <a:srgbClr val="000000"/>
                  </a:solidFill>
                </a:rPr>
                <a:t>L)</a:t>
              </a:r>
            </a:p>
            <a:p>
              <a:pPr eaLnBrk="0" fontAlgn="base" hangingPunct="0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  <a:buClr>
                  <a:srgbClr val="E21536"/>
                </a:buClr>
                <a:defRPr/>
              </a:pPr>
              <a:r>
                <a:rPr lang="tr-TR" altLang="tr-TR" sz="1725" dirty="0">
                  <a:solidFill>
                    <a:srgbClr val="000000"/>
                  </a:solidFill>
                </a:rPr>
                <a:t>Majör </a:t>
              </a:r>
              <a:r>
                <a:rPr lang="tr-TR" altLang="tr-TR" sz="1725" dirty="0" err="1">
                  <a:solidFill>
                    <a:srgbClr val="000000"/>
                  </a:solidFill>
                </a:rPr>
                <a:t>advers</a:t>
              </a:r>
              <a:r>
                <a:rPr lang="tr-TR" altLang="tr-TR" sz="1725" dirty="0">
                  <a:solidFill>
                    <a:srgbClr val="000000"/>
                  </a:solidFill>
                </a:rPr>
                <a:t> </a:t>
              </a:r>
              <a:r>
                <a:rPr lang="tr-TR" altLang="tr-TR" sz="1725" dirty="0" err="1">
                  <a:solidFill>
                    <a:srgbClr val="000000"/>
                  </a:solidFill>
                </a:rPr>
                <a:t>vasküler</a:t>
              </a:r>
              <a:r>
                <a:rPr lang="tr-TR" altLang="tr-TR" sz="1725" dirty="0">
                  <a:solidFill>
                    <a:srgbClr val="000000"/>
                  </a:solidFill>
                </a:rPr>
                <a:t> olay (</a:t>
              </a:r>
              <a:r>
                <a:rPr lang="tr-TR" altLang="tr-TR" sz="1725" dirty="0" err="1">
                  <a:solidFill>
                    <a:srgbClr val="000000"/>
                  </a:solidFill>
                </a:rPr>
                <a:t>tromboz</a:t>
              </a:r>
              <a:r>
                <a:rPr lang="tr-TR" altLang="tr-TR" sz="1725" dirty="0">
                  <a:solidFill>
                    <a:srgbClr val="000000"/>
                  </a:solidFill>
                </a:rPr>
                <a:t> dahil)</a:t>
              </a:r>
            </a:p>
            <a:p>
              <a:pPr eaLnBrk="0" fontAlgn="base" hangingPunct="0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  <a:buClr>
                  <a:srgbClr val="E21536"/>
                </a:buClr>
                <a:defRPr/>
              </a:pPr>
              <a:r>
                <a:rPr lang="tr-TR" altLang="tr-TR" sz="1725" dirty="0" err="1">
                  <a:solidFill>
                    <a:srgbClr val="000000"/>
                  </a:solidFill>
                </a:rPr>
                <a:t>Disfaji</a:t>
              </a:r>
              <a:endParaRPr lang="tr-TR" altLang="tr-TR" sz="1725" dirty="0">
                <a:solidFill>
                  <a:srgbClr val="000000"/>
                </a:solidFill>
              </a:endParaRPr>
            </a:p>
            <a:p>
              <a:pPr eaLnBrk="0" fontAlgn="base" hangingPunct="0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  <a:buClr>
                  <a:srgbClr val="E21536"/>
                </a:buClr>
                <a:defRPr/>
              </a:pPr>
              <a:r>
                <a:rPr lang="tr-TR" altLang="tr-TR" sz="1725" dirty="0" err="1">
                  <a:solidFill>
                    <a:srgbClr val="000000"/>
                  </a:solidFill>
                </a:rPr>
                <a:t>Erektil</a:t>
              </a:r>
              <a:r>
                <a:rPr lang="tr-TR" altLang="tr-TR" sz="1725" dirty="0">
                  <a:solidFill>
                    <a:srgbClr val="000000"/>
                  </a:solidFill>
                </a:rPr>
                <a:t> </a:t>
              </a:r>
              <a:r>
                <a:rPr lang="tr-TR" altLang="tr-TR" sz="1725" dirty="0" err="1">
                  <a:solidFill>
                    <a:srgbClr val="000000"/>
                  </a:solidFill>
                </a:rPr>
                <a:t>disfonksiyon</a:t>
              </a:r>
              <a:endParaRPr lang="tr-TR" altLang="tr-TR" sz="1725" dirty="0">
                <a:solidFill>
                  <a:srgbClr val="000000"/>
                </a:solidFill>
              </a:endParaRPr>
            </a:p>
            <a:p>
              <a:pPr eaLnBrk="0" fontAlgn="base" hangingPunct="0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  <a:buClr>
                  <a:srgbClr val="E21536"/>
                </a:buClr>
                <a:defRPr/>
              </a:pPr>
              <a:endParaRPr lang="tr-TR" altLang="tr-TR" sz="1725" dirty="0">
                <a:solidFill>
                  <a:srgbClr val="000000"/>
                </a:solidFill>
              </a:endParaRPr>
            </a:p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21536"/>
                </a:buClr>
                <a:defRPr/>
              </a:pPr>
              <a:endParaRPr lang="tr-TR" altLang="tr-TR" sz="1725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675926" y="6492464"/>
            <a:ext cx="30780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 dirty="0"/>
              <a:t>Sahin F et al. </a:t>
            </a:r>
            <a:r>
              <a:rPr lang="en-US" sz="800" dirty="0"/>
              <a:t>Am J Blood Res 2016 Aug 5;6(2):19-27. </a:t>
            </a:r>
            <a:r>
              <a:rPr lang="en-US" sz="800" dirty="0" err="1"/>
              <a:t>eCollection</a:t>
            </a:r>
            <a:r>
              <a:rPr lang="en-US" sz="800" dirty="0"/>
              <a:t> 2016.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10313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4429"/>
            <a:chOff x="0" y="0"/>
            <a:chExt cx="9144000" cy="5140822"/>
          </a:xfrm>
        </p:grpSpPr>
        <p:pic>
          <p:nvPicPr>
            <p:cNvPr id="2" name="Picture 1" descr="ebx_template2-0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0822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14" y="3263674"/>
              <a:ext cx="1970315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4"/>
          <p:cNvSpPr txBox="1"/>
          <p:nvPr/>
        </p:nvSpPr>
        <p:spPr>
          <a:xfrm>
            <a:off x="-39200" y="2607747"/>
            <a:ext cx="23362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i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erdana"/>
              </a:rPr>
              <a:t>PNH’ da Destek Tedavisi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835261" y="2287588"/>
            <a:ext cx="315634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rgbClr val="F9A01B"/>
              </a:buClr>
              <a:buFont typeface="Arial" charset="0"/>
              <a:buChar char="–"/>
            </a:pPr>
            <a:endParaRPr lang="en-GB" altLang="x-none" sz="675" baseline="30000">
              <a:solidFill>
                <a:schemeClr val="tx2"/>
              </a:solidFill>
            </a:endParaRPr>
          </a:p>
          <a:p>
            <a:pPr lvl="1">
              <a:lnSpc>
                <a:spcPct val="130000"/>
              </a:lnSpc>
              <a:spcAft>
                <a:spcPct val="30000"/>
              </a:spcAft>
              <a:buClr>
                <a:srgbClr val="F9A01B"/>
              </a:buClr>
              <a:buFontTx/>
              <a:buChar char="•"/>
            </a:pPr>
            <a:endParaRPr lang="en-GB" altLang="x-none" sz="75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4663685" y="1704977"/>
            <a:ext cx="2415778" cy="17240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900" indent="-3429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algn="ctr" eaLnBrk="1" hangingPunct="1">
              <a:spcBef>
                <a:spcPts val="450"/>
              </a:spcBef>
              <a:spcAft>
                <a:spcPts val="450"/>
              </a:spcAft>
            </a:pPr>
            <a:endParaRPr lang="tr-TR" altLang="x-none" sz="1500" b="1">
              <a:solidFill>
                <a:schemeClr val="bg1"/>
              </a:solidFill>
              <a:latin typeface="Calibri" charset="0"/>
            </a:endParaRPr>
          </a:p>
          <a:p>
            <a:pPr marL="0" lvl="1" algn="ctr" eaLnBrk="1" hangingPunct="1">
              <a:spcBef>
                <a:spcPts val="450"/>
              </a:spcBef>
              <a:spcAft>
                <a:spcPts val="450"/>
              </a:spcAft>
            </a:pPr>
            <a:r>
              <a:rPr lang="en-GB" altLang="x-none" sz="1500" b="1">
                <a:solidFill>
                  <a:schemeClr val="bg1"/>
                </a:solidFill>
                <a:latin typeface="Calibri" charset="0"/>
              </a:rPr>
              <a:t>Transf</a:t>
            </a:r>
            <a:r>
              <a:rPr lang="tr-TR" altLang="x-none" sz="1500" b="1">
                <a:solidFill>
                  <a:schemeClr val="bg1"/>
                </a:solidFill>
                <a:latin typeface="Calibri" charset="0"/>
              </a:rPr>
              <a:t>üzyon</a:t>
            </a:r>
          </a:p>
          <a:p>
            <a:pPr marL="0" lvl="1" algn="ctr" eaLnBrk="1" hangingPunct="1">
              <a:spcBef>
                <a:spcPts val="450"/>
              </a:spcBef>
              <a:spcAft>
                <a:spcPts val="450"/>
              </a:spcAft>
            </a:pPr>
            <a:endParaRPr lang="en-GB" altLang="x-none" sz="1500" b="1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 rot="-1037251">
            <a:off x="3294467" y="4552951"/>
            <a:ext cx="2564606" cy="1168400"/>
          </a:xfrm>
          <a:prstGeom prst="roundRect">
            <a:avLst>
              <a:gd name="adj" fmla="val 16667"/>
            </a:avLst>
          </a:prstGeom>
          <a:solidFill>
            <a:srgbClr val="F2DCDB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marL="0" lvl="1" algn="ctr" defTabSz="683419">
              <a:spcBef>
                <a:spcPts val="450"/>
              </a:spcBef>
              <a:spcAft>
                <a:spcPts val="450"/>
              </a:spcAft>
              <a:defRPr/>
            </a:pPr>
            <a:r>
              <a:rPr lang="tr-TR" sz="1350" b="1" dirty="0">
                <a:solidFill>
                  <a:srgbClr val="002060"/>
                </a:solidFill>
              </a:rPr>
              <a:t>Demir / </a:t>
            </a:r>
            <a:r>
              <a:rPr lang="en-GB" sz="1350" b="1" dirty="0">
                <a:solidFill>
                  <a:srgbClr val="002060"/>
                </a:solidFill>
              </a:rPr>
              <a:t> </a:t>
            </a:r>
            <a:r>
              <a:rPr lang="en-GB" sz="1350" b="1" dirty="0" err="1">
                <a:solidFill>
                  <a:srgbClr val="002060"/>
                </a:solidFill>
              </a:rPr>
              <a:t>Foli</a:t>
            </a:r>
            <a:r>
              <a:rPr lang="tr-TR" sz="1350" b="1" dirty="0">
                <a:solidFill>
                  <a:srgbClr val="002060"/>
                </a:solidFill>
              </a:rPr>
              <a:t>k asit / V</a:t>
            </a:r>
            <a:r>
              <a:rPr lang="en-GB" sz="1350" b="1" dirty="0">
                <a:solidFill>
                  <a:srgbClr val="002060"/>
                </a:solidFill>
              </a:rPr>
              <a:t>it B12</a:t>
            </a: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5954322" y="5143500"/>
            <a:ext cx="2262188" cy="1143000"/>
          </a:xfrm>
          <a:prstGeom prst="roundRect">
            <a:avLst>
              <a:gd name="adj" fmla="val 16667"/>
            </a:avLst>
          </a:prstGeom>
          <a:solidFill>
            <a:srgbClr val="E6E0EC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900" indent="-3429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algn="ctr" eaLnBrk="1" hangingPunct="1">
              <a:spcBef>
                <a:spcPts val="450"/>
              </a:spcBef>
              <a:spcAft>
                <a:spcPts val="450"/>
              </a:spcAft>
            </a:pPr>
            <a:r>
              <a:rPr lang="tr-TR" altLang="x-none" sz="1350" b="1">
                <a:solidFill>
                  <a:srgbClr val="002060"/>
                </a:solidFill>
                <a:latin typeface="Calibri" charset="0"/>
              </a:rPr>
              <a:t>İmmünsüpresif Ajanlar</a:t>
            </a:r>
            <a:endParaRPr lang="en-GB" altLang="x-none" sz="1350" b="1" baseline="3000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 rot="628053">
            <a:off x="2644386" y="2944814"/>
            <a:ext cx="1985963" cy="1208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/>
              </a:gs>
              <a:gs pos="50000">
                <a:srgbClr val="D99694"/>
              </a:gs>
              <a:gs pos="100000">
                <a:schemeClr val="accent2"/>
              </a:gs>
            </a:gsLst>
            <a:lin ang="5400000" scaled="1"/>
          </a:gra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900" indent="-3429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indent="15875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algn="ctr" eaLnBrk="1" hangingPunct="1">
              <a:spcBef>
                <a:spcPts val="450"/>
              </a:spcBef>
              <a:spcAft>
                <a:spcPts val="450"/>
              </a:spcAft>
            </a:pPr>
            <a:r>
              <a:rPr lang="en-GB" altLang="x-none" sz="1350" b="1">
                <a:solidFill>
                  <a:srgbClr val="002060"/>
                </a:solidFill>
                <a:latin typeface="Calibri" charset="0"/>
              </a:rPr>
              <a:t>Anti</a:t>
            </a:r>
            <a:r>
              <a:rPr lang="tr-TR" altLang="x-none" sz="1350" b="1">
                <a:solidFill>
                  <a:srgbClr val="002060"/>
                </a:solidFill>
                <a:latin typeface="Calibri" charset="0"/>
              </a:rPr>
              <a:t>koagülanlar</a:t>
            </a:r>
            <a:endParaRPr lang="en-GB" altLang="x-none" sz="1350" b="1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 rot="1373736">
            <a:off x="7127088" y="3089275"/>
            <a:ext cx="1903810" cy="12080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064A2"/>
              </a:gs>
              <a:gs pos="50000">
                <a:srgbClr val="E6E0EC"/>
              </a:gs>
              <a:gs pos="100000">
                <a:srgbClr val="8064A2"/>
              </a:gs>
            </a:gsLst>
            <a:lin ang="5400000" scaled="1"/>
          </a:gra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marL="0" lvl="1" algn="ctr" defTabSz="683419">
              <a:spcBef>
                <a:spcPts val="450"/>
              </a:spcBef>
              <a:spcAft>
                <a:spcPts val="450"/>
              </a:spcAft>
              <a:defRPr/>
            </a:pPr>
            <a:r>
              <a:rPr lang="en-GB" sz="1350" b="1" dirty="0">
                <a:solidFill>
                  <a:srgbClr val="002060"/>
                </a:solidFill>
              </a:rPr>
              <a:t>Steroid</a:t>
            </a: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2732488" y="2643188"/>
            <a:ext cx="6151959" cy="257175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chemeClr val="accent1"/>
              </a:gs>
              <a:gs pos="100000">
                <a:srgbClr val="254061"/>
              </a:gs>
            </a:gsLst>
            <a:lin ang="5400000" scaled="1"/>
          </a:gra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900" indent="-3429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indent="15875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algn="ctr" eaLnBrk="1" hangingPunct="1">
              <a:spcBef>
                <a:spcPts val="450"/>
              </a:spcBef>
              <a:spcAft>
                <a:spcPts val="450"/>
              </a:spcAft>
            </a:pPr>
            <a:r>
              <a:rPr lang="tr-TR" altLang="x-none" sz="1650" b="1">
                <a:solidFill>
                  <a:schemeClr val="bg1"/>
                </a:solidFill>
                <a:latin typeface="Calibri" charset="0"/>
              </a:rPr>
              <a:t>Destek tedavileri, kompleman aracılı kronik hemolizi hedef almaz </a:t>
            </a:r>
          </a:p>
          <a:p>
            <a:pPr marL="0" lvl="1" algn="ctr" eaLnBrk="1" hangingPunct="1">
              <a:spcBef>
                <a:spcPts val="450"/>
              </a:spcBef>
              <a:spcAft>
                <a:spcPts val="450"/>
              </a:spcAft>
            </a:pPr>
            <a:r>
              <a:rPr lang="tr-TR" altLang="x-none" sz="1650" b="1">
                <a:solidFill>
                  <a:schemeClr val="bg1"/>
                </a:solidFill>
                <a:latin typeface="Calibri" charset="0"/>
              </a:rPr>
              <a:t>PNH da progresyon ve mortalite  üzerinde etkisi yoktur</a:t>
            </a:r>
          </a:p>
        </p:txBody>
      </p:sp>
      <p:pic>
        <p:nvPicPr>
          <p:cNvPr id="4" name="Picture 5" descr="G:\PESG logo.jpg">
            <a:extLst>
              <a:ext uri="{FF2B5EF4-FFF2-40B4-BE49-F238E27FC236}">
                <a16:creationId xmlns:a16="http://schemas.microsoft.com/office/drawing/2014/main" xmlns="" id="{4F1B0662-5797-ABD8-1D00-447240321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2862"/>
            <a:ext cx="1574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76ADA5-F66E-DA2D-514F-484000B57784}"/>
              </a:ext>
            </a:extLst>
          </p:cNvPr>
          <p:cNvSpPr txBox="1"/>
          <p:nvPr/>
        </p:nvSpPr>
        <p:spPr>
          <a:xfrm>
            <a:off x="54712" y="6122184"/>
            <a:ext cx="20212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tr-TR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GB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Parker C et al. Blood 2005;106:3699-709;</a:t>
            </a:r>
            <a:br>
              <a:rPr kumimoji="0" lang="en-GB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McMullin MF et al. Br J </a:t>
            </a:r>
            <a:r>
              <a:rPr kumimoji="0" lang="en-GB" alt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Haematol</a:t>
            </a:r>
            <a:r>
              <a:rPr kumimoji="0" lang="en-GB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1996;92:815-7; </a:t>
            </a:r>
            <a:endParaRPr kumimoji="0" lang="tr-TR" altLang="en-US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Nakakuma H et al. Int J </a:t>
            </a:r>
            <a:r>
              <a:rPr kumimoji="0" lang="en-GB" alt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Hematol</a:t>
            </a:r>
            <a:r>
              <a:rPr kumimoji="0" lang="en-GB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1997;66:451-7; </a:t>
            </a:r>
            <a:br>
              <a:rPr kumimoji="0" lang="en-GB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en-GB" alt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Balleari</a:t>
            </a:r>
            <a:r>
              <a:rPr kumimoji="0" lang="en-GB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et al. </a:t>
            </a:r>
            <a:r>
              <a:rPr kumimoji="0" lang="en-GB" alt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Haematologica</a:t>
            </a:r>
            <a:r>
              <a:rPr kumimoji="0" lang="en-GB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1996;81:143-7; </a:t>
            </a:r>
            <a:endParaRPr kumimoji="0" lang="tr-TR" altLang="en-US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kumimoji="0" lang="en-GB" alt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Bourantas</a:t>
            </a:r>
            <a:r>
              <a:rPr kumimoji="0" lang="en-GB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K. Acta </a:t>
            </a:r>
            <a:r>
              <a:rPr kumimoji="0" lang="en-GB" alt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Haematol</a:t>
            </a:r>
            <a:r>
              <a:rPr kumimoji="0" lang="en-GB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1994;91:62-5</a:t>
            </a:r>
            <a:endParaRPr kumimoji="0" lang="de-DE" altLang="en-US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27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tr-TR" sz="3000" b="1" i="1" dirty="0" err="1" smtClean="0"/>
              <a:t>Eculizumab</a:t>
            </a:r>
            <a:r>
              <a:rPr lang="tr-TR" sz="3000" b="1" i="1" dirty="0" smtClean="0"/>
              <a:t>: Terminal </a:t>
            </a:r>
            <a:r>
              <a:rPr lang="tr-TR" sz="3000" b="1" i="1" dirty="0" err="1" smtClean="0"/>
              <a:t>Kompleman</a:t>
            </a:r>
            <a:r>
              <a:rPr lang="tr-TR" sz="3000" b="1" i="1" dirty="0" smtClean="0"/>
              <a:t> </a:t>
            </a:r>
            <a:r>
              <a:rPr lang="tr-TR" sz="3000" b="1" i="1" dirty="0" err="1" smtClean="0"/>
              <a:t>İnhibisyonu</a:t>
            </a:r>
            <a:endParaRPr lang="tr-TR" sz="3000" b="1" i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067800" cy="521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614264" y="5406423"/>
            <a:ext cx="5775650" cy="148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71500" indent="-2270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E38A"/>
              </a:buClr>
              <a:buFontTx/>
              <a:buChar char="•"/>
            </a:pPr>
            <a:r>
              <a:rPr lang="tr-TR" altLang="x-none" sz="1800" dirty="0" err="1">
                <a:solidFill>
                  <a:srgbClr val="000066"/>
                </a:solidFill>
                <a:latin typeface="Calibri" charset="0"/>
              </a:rPr>
              <a:t>Komplemanın</a:t>
            </a:r>
            <a:r>
              <a:rPr lang="tr-TR" altLang="x-none" sz="1800" dirty="0">
                <a:solidFill>
                  <a:srgbClr val="000066"/>
                </a:solidFill>
                <a:latin typeface="Calibri" charset="0"/>
              </a:rPr>
              <a:t> </a:t>
            </a:r>
            <a:r>
              <a:rPr lang="tr-TR" altLang="x-none" sz="1800" dirty="0" err="1">
                <a:solidFill>
                  <a:srgbClr val="000066"/>
                </a:solidFill>
                <a:latin typeface="Calibri" charset="0"/>
              </a:rPr>
              <a:t>proksimal</a:t>
            </a:r>
            <a:r>
              <a:rPr lang="tr-TR" altLang="x-none" sz="1800" dirty="0">
                <a:solidFill>
                  <a:srgbClr val="000066"/>
                </a:solidFill>
                <a:latin typeface="Calibri" charset="0"/>
              </a:rPr>
              <a:t> fonksiyonları sağlam kalır</a:t>
            </a:r>
            <a:endParaRPr lang="en-US" altLang="x-none" sz="1800" dirty="0">
              <a:solidFill>
                <a:srgbClr val="000066"/>
              </a:solidFill>
              <a:latin typeface="Calibri" charset="0"/>
            </a:endParaRPr>
          </a:p>
          <a:p>
            <a:pPr lvl="1" eaLnBrk="1" hangingPunct="1">
              <a:spcBef>
                <a:spcPct val="30000"/>
              </a:spcBef>
              <a:buClr>
                <a:srgbClr val="FFE38A"/>
              </a:buClr>
              <a:buFontTx/>
              <a:buChar char="•"/>
            </a:pPr>
            <a:r>
              <a:rPr lang="tr-TR" altLang="x-none" sz="1400" b="1" dirty="0">
                <a:solidFill>
                  <a:srgbClr val="000066"/>
                </a:solidFill>
                <a:latin typeface="Calibri" charset="0"/>
              </a:rPr>
              <a:t>Zayıf </a:t>
            </a:r>
            <a:r>
              <a:rPr lang="tr-TR" altLang="x-none" sz="1400" b="1" dirty="0" err="1">
                <a:solidFill>
                  <a:srgbClr val="000066"/>
                </a:solidFill>
                <a:latin typeface="Calibri" charset="0"/>
              </a:rPr>
              <a:t>anafilatoksin</a:t>
            </a:r>
            <a:endParaRPr lang="en-US" altLang="x-none" sz="1400" b="1" dirty="0">
              <a:solidFill>
                <a:srgbClr val="000066"/>
              </a:solidFill>
              <a:latin typeface="Calibri" charset="0"/>
            </a:endParaRPr>
          </a:p>
          <a:p>
            <a:pPr lvl="1" eaLnBrk="1" hangingPunct="1">
              <a:spcBef>
                <a:spcPct val="30000"/>
              </a:spcBef>
              <a:buClr>
                <a:srgbClr val="FFE38A"/>
              </a:buClr>
              <a:buFontTx/>
              <a:buChar char="•"/>
            </a:pPr>
            <a:r>
              <a:rPr lang="tr-TR" altLang="x-none" sz="1400" b="1" dirty="0" err="1">
                <a:solidFill>
                  <a:srgbClr val="000066"/>
                </a:solidFill>
                <a:latin typeface="Calibri" charset="0"/>
              </a:rPr>
              <a:t>İmmün</a:t>
            </a:r>
            <a:r>
              <a:rPr lang="tr-TR" altLang="x-none" sz="1400" b="1" dirty="0">
                <a:solidFill>
                  <a:srgbClr val="000066"/>
                </a:solidFill>
                <a:latin typeface="Calibri" charset="0"/>
              </a:rPr>
              <a:t> kompleks </a:t>
            </a:r>
            <a:r>
              <a:rPr lang="tr-TR" altLang="x-none" sz="1400" b="1" dirty="0" err="1">
                <a:solidFill>
                  <a:srgbClr val="000066"/>
                </a:solidFill>
                <a:latin typeface="Calibri" charset="0"/>
              </a:rPr>
              <a:t>klirensi</a:t>
            </a:r>
            <a:endParaRPr lang="en-US" altLang="x-none" sz="1400" b="1" dirty="0">
              <a:solidFill>
                <a:srgbClr val="000066"/>
              </a:solidFill>
              <a:latin typeface="Calibri" charset="0"/>
            </a:endParaRPr>
          </a:p>
          <a:p>
            <a:pPr lvl="1" eaLnBrk="1" hangingPunct="1">
              <a:spcBef>
                <a:spcPct val="30000"/>
              </a:spcBef>
              <a:buClr>
                <a:srgbClr val="FFE38A"/>
              </a:buClr>
              <a:buFontTx/>
              <a:buChar char="•"/>
            </a:pPr>
            <a:r>
              <a:rPr lang="en-US" altLang="x-none" sz="1400" b="1" dirty="0" err="1">
                <a:solidFill>
                  <a:srgbClr val="000066"/>
                </a:solidFill>
                <a:latin typeface="Calibri" charset="0"/>
              </a:rPr>
              <a:t>Mi</a:t>
            </a:r>
            <a:r>
              <a:rPr lang="tr-TR" altLang="x-none" sz="1400" b="1" dirty="0">
                <a:solidFill>
                  <a:srgbClr val="000066"/>
                </a:solidFill>
                <a:latin typeface="Calibri" charset="0"/>
              </a:rPr>
              <a:t>k</a:t>
            </a:r>
            <a:r>
              <a:rPr lang="en-US" altLang="x-none" sz="1400" b="1" dirty="0" err="1">
                <a:solidFill>
                  <a:srgbClr val="000066"/>
                </a:solidFill>
                <a:latin typeface="Calibri" charset="0"/>
              </a:rPr>
              <a:t>robi</a:t>
            </a:r>
            <a:r>
              <a:rPr lang="tr-TR" altLang="x-none" sz="1400" b="1" dirty="0">
                <a:solidFill>
                  <a:srgbClr val="000066"/>
                </a:solidFill>
                <a:latin typeface="Calibri" charset="0"/>
              </a:rPr>
              <a:t>y</a:t>
            </a:r>
            <a:r>
              <a:rPr lang="en-US" altLang="x-none" sz="1400" b="1" dirty="0">
                <a:solidFill>
                  <a:srgbClr val="000066"/>
                </a:solidFill>
                <a:latin typeface="Calibri" charset="0"/>
              </a:rPr>
              <a:t>al </a:t>
            </a:r>
            <a:r>
              <a:rPr lang="en-US" altLang="x-none" sz="1400" b="1" dirty="0" err="1">
                <a:solidFill>
                  <a:srgbClr val="000066"/>
                </a:solidFill>
                <a:latin typeface="Calibri" charset="0"/>
              </a:rPr>
              <a:t>opsoniza</a:t>
            </a:r>
            <a:r>
              <a:rPr lang="tr-TR" altLang="x-none" sz="1400" b="1" dirty="0" err="1" smtClean="0">
                <a:solidFill>
                  <a:srgbClr val="000066"/>
                </a:solidFill>
                <a:latin typeface="Calibri" charset="0"/>
              </a:rPr>
              <a:t>syon</a:t>
            </a:r>
            <a:endParaRPr lang="tr-TR" altLang="x-none" sz="1400" b="1" dirty="0" smtClean="0">
              <a:solidFill>
                <a:srgbClr val="000066"/>
              </a:solidFill>
              <a:latin typeface="Calibri" charset="0"/>
            </a:endParaRPr>
          </a:p>
          <a:p>
            <a:pPr lvl="1" eaLnBrk="1" hangingPunct="1">
              <a:spcBef>
                <a:spcPct val="30000"/>
              </a:spcBef>
              <a:buClr>
                <a:srgbClr val="FFE38A"/>
              </a:buClr>
              <a:buFontTx/>
              <a:buChar char="•"/>
            </a:pPr>
            <a:r>
              <a:rPr lang="tr-TR" altLang="x-none" sz="1400" b="1" dirty="0" err="1" smtClean="0">
                <a:solidFill>
                  <a:srgbClr val="000066"/>
                </a:solidFill>
                <a:latin typeface="Calibri" charset="0"/>
              </a:rPr>
              <a:t>Ekstravasküler</a:t>
            </a:r>
            <a:r>
              <a:rPr lang="tr-TR" altLang="x-none" sz="1400" b="1" dirty="0" smtClean="0">
                <a:solidFill>
                  <a:srgbClr val="000066"/>
                </a:solidFill>
                <a:latin typeface="Calibri" charset="0"/>
              </a:rPr>
              <a:t> </a:t>
            </a:r>
            <a:r>
              <a:rPr lang="tr-TR" altLang="x-none" sz="1400" b="1" dirty="0" err="1" smtClean="0">
                <a:solidFill>
                  <a:srgbClr val="000066"/>
                </a:solidFill>
                <a:latin typeface="Calibri" charset="0"/>
              </a:rPr>
              <a:t>hemolize</a:t>
            </a:r>
            <a:r>
              <a:rPr lang="tr-TR" altLang="x-none" sz="1400" b="1" dirty="0" smtClean="0">
                <a:solidFill>
                  <a:srgbClr val="000066"/>
                </a:solidFill>
                <a:latin typeface="Calibri" charset="0"/>
              </a:rPr>
              <a:t> etki  YOK</a:t>
            </a:r>
            <a:endParaRPr lang="en-US" altLang="x-none" sz="1400" b="1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6324600" y="1768151"/>
            <a:ext cx="320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E38A"/>
              </a:buClr>
              <a:buFontTx/>
              <a:buChar char="•"/>
            </a:pPr>
            <a:r>
              <a:rPr lang="en-US" altLang="x-none" sz="1600" dirty="0">
                <a:solidFill>
                  <a:srgbClr val="000066"/>
                </a:solidFill>
                <a:latin typeface="Calibri" charset="0"/>
              </a:rPr>
              <a:t>Terminal </a:t>
            </a:r>
            <a:r>
              <a:rPr lang="tr-TR" altLang="x-none" sz="1600" dirty="0" err="1">
                <a:solidFill>
                  <a:srgbClr val="000066"/>
                </a:solidFill>
                <a:latin typeface="Calibri" charset="0"/>
              </a:rPr>
              <a:t>kompleman</a:t>
            </a:r>
            <a:r>
              <a:rPr lang="en-US" altLang="x-none" sz="1600" dirty="0">
                <a:solidFill>
                  <a:srgbClr val="000066"/>
                </a:solidFill>
                <a:latin typeface="Calibri" charset="0"/>
              </a:rPr>
              <a:t>- C5a </a:t>
            </a:r>
            <a:r>
              <a:rPr lang="tr-TR" altLang="x-none" sz="1600" dirty="0">
                <a:solidFill>
                  <a:srgbClr val="000066"/>
                </a:solidFill>
                <a:latin typeface="Calibri" charset="0"/>
              </a:rPr>
              <a:t>ve</a:t>
            </a:r>
            <a:r>
              <a:rPr lang="en-US" altLang="x-none" sz="1600" dirty="0">
                <a:solidFill>
                  <a:srgbClr val="000066"/>
                </a:solidFill>
                <a:latin typeface="Calibri" charset="0"/>
              </a:rPr>
              <a:t> C5b-9 </a:t>
            </a:r>
            <a:r>
              <a:rPr lang="tr-TR" altLang="x-none" sz="1600" dirty="0">
                <a:solidFill>
                  <a:srgbClr val="000066"/>
                </a:solidFill>
                <a:latin typeface="Calibri" charset="0"/>
              </a:rPr>
              <a:t>aktivitesi bloke</a:t>
            </a:r>
            <a:endParaRPr lang="en-US" altLang="x-none" sz="1600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6324600" y="1184597"/>
            <a:ext cx="251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srgbClr val="FFE38A"/>
              </a:buClr>
              <a:buFontTx/>
              <a:buChar char="•"/>
            </a:pPr>
            <a:r>
              <a:rPr lang="tr-TR" altLang="x-none" sz="1800" dirty="0">
                <a:solidFill>
                  <a:srgbClr val="000066"/>
                </a:solidFill>
                <a:latin typeface="Calibri" charset="0"/>
              </a:rPr>
              <a:t>C5</a:t>
            </a:r>
            <a:r>
              <a:rPr lang="tr-TR" altLang="en-US" sz="1800" dirty="0">
                <a:solidFill>
                  <a:srgbClr val="000066"/>
                </a:solidFill>
                <a:latin typeface="Calibri" charset="0"/>
              </a:rPr>
              <a:t>’</a:t>
            </a:r>
            <a:r>
              <a:rPr lang="tr-TR" altLang="x-none" sz="1800" dirty="0">
                <a:solidFill>
                  <a:srgbClr val="000066"/>
                </a:solidFill>
                <a:latin typeface="Calibri" charset="0"/>
              </a:rPr>
              <a:t>e yüksek </a:t>
            </a:r>
            <a:r>
              <a:rPr lang="tr-TR" altLang="x-none" sz="1800" dirty="0" err="1" smtClean="0">
                <a:solidFill>
                  <a:srgbClr val="000066"/>
                </a:solidFill>
                <a:latin typeface="Calibri" charset="0"/>
              </a:rPr>
              <a:t>afinite</a:t>
            </a:r>
            <a:endParaRPr lang="en-US" altLang="x-none" sz="1800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267200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200" i="1" dirty="0" err="1"/>
              <a:t>Notario</a:t>
            </a:r>
            <a:r>
              <a:rPr lang="tr-TR" sz="1200" i="1" dirty="0"/>
              <a:t> </a:t>
            </a:r>
            <a:r>
              <a:rPr lang="tr-TR" sz="1200" i="1" dirty="0" err="1"/>
              <a:t>and</a:t>
            </a:r>
            <a:r>
              <a:rPr lang="tr-TR" sz="1200" i="1" dirty="0"/>
              <a:t> </a:t>
            </a:r>
            <a:r>
              <a:rPr lang="tr-TR" sz="1200" i="1" dirty="0" err="1"/>
              <a:t>Saco</a:t>
            </a:r>
            <a:r>
              <a:rPr lang="tr-TR" sz="1200" i="1" dirty="0"/>
              <a:t> (2018). </a:t>
            </a:r>
            <a:r>
              <a:rPr lang="tr-TR" sz="1200" i="1" dirty="0" err="1"/>
              <a:t>Seminars</a:t>
            </a:r>
            <a:r>
              <a:rPr lang="tr-TR" sz="1200" i="1" dirty="0"/>
              <a:t> in </a:t>
            </a:r>
            <a:r>
              <a:rPr lang="tr-TR" sz="1200" i="1" dirty="0" err="1"/>
              <a:t>Hematology</a:t>
            </a:r>
            <a:r>
              <a:rPr lang="tr-TR" sz="1200" i="1" dirty="0"/>
              <a:t> 55(3): 130-135. </a:t>
            </a:r>
          </a:p>
        </p:txBody>
      </p:sp>
    </p:spTree>
    <p:extLst>
      <p:ext uri="{BB962C8B-B14F-4D97-AF65-F5344CB8AC3E}">
        <p14:creationId xmlns:p14="http://schemas.microsoft.com/office/powerpoint/2010/main" val="143567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2358</TotalTime>
  <Words>1515</Words>
  <Application>Microsoft Office PowerPoint</Application>
  <PresentationFormat>Ekran Gösterisi (4:3)</PresentationFormat>
  <Paragraphs>280</Paragraphs>
  <Slides>23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23</vt:i4>
      </vt:variant>
    </vt:vector>
  </HeadingPairs>
  <TitlesOfParts>
    <vt:vector size="25" baseType="lpstr">
      <vt:lpstr>Ofis Teması</vt:lpstr>
      <vt:lpstr>Kalabalık</vt:lpstr>
      <vt:lpstr>KILAVUZLAR EŞLİĞİNDE  PNH TEDAVİSİ</vt:lpstr>
      <vt:lpstr>Tanım</vt:lpstr>
      <vt:lpstr>PATOFİZYOLOJİ</vt:lpstr>
      <vt:lpstr>PowerPoint Sunusu</vt:lpstr>
      <vt:lpstr>“PESG Öneriyor” Tromboz tanı algoritmi</vt:lpstr>
      <vt:lpstr>PNH ve Aplastik Anemi/ MDS Tarayalım mı?</vt:lpstr>
      <vt:lpstr>PNH Tanı Sonrası Ne yapalım?</vt:lpstr>
      <vt:lpstr>PowerPoint Sunusu</vt:lpstr>
      <vt:lpstr>Eculizumab: Terminal Kompleman İnhibisyonu</vt:lpstr>
      <vt:lpstr>Eculizumab İle Klinik Seyir?</vt:lpstr>
      <vt:lpstr>Eculizumab Tedavi Şeması</vt:lpstr>
      <vt:lpstr>Eculizumab ve Bazı Sorunlar</vt:lpstr>
      <vt:lpstr>Klinik Çalışmalar, Özet</vt:lpstr>
      <vt:lpstr>Ravulizumab</vt:lpstr>
      <vt:lpstr>Pegcetacoplan</vt:lpstr>
      <vt:lpstr>Iptacopan</vt:lpstr>
      <vt:lpstr>Danicopan</vt:lpstr>
      <vt:lpstr>Allogeneik KHN?</vt:lpstr>
      <vt:lpstr>PNH ve Gebelik</vt:lpstr>
      <vt:lpstr>PNH ve Tromboz</vt:lpstr>
      <vt:lpstr>PNH ve Tromboz, 2x2 Modeli</vt:lpstr>
      <vt:lpstr>Kaynakça</vt:lpstr>
      <vt:lpstr>TEŞEKKÜR EDERİM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PNH TEDAVİSİ</dc:title>
  <dc:creator>Bahar</dc:creator>
  <cp:lastModifiedBy>Bahar</cp:lastModifiedBy>
  <cp:revision>28</cp:revision>
  <dcterms:created xsi:type="dcterms:W3CDTF">2025-04-16T19:39:20Z</dcterms:created>
  <dcterms:modified xsi:type="dcterms:W3CDTF">2025-04-26T08:09:17Z</dcterms:modified>
</cp:coreProperties>
</file>